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0"/>
  </p:notesMasterIdLst>
  <p:handoutMasterIdLst>
    <p:handoutMasterId r:id="rId71"/>
  </p:handoutMasterIdLst>
  <p:sldIdLst>
    <p:sldId id="309" r:id="rId3"/>
    <p:sldId id="359" r:id="rId4"/>
    <p:sldId id="374" r:id="rId5"/>
    <p:sldId id="403" r:id="rId6"/>
    <p:sldId id="425" r:id="rId7"/>
    <p:sldId id="497" r:id="rId8"/>
    <p:sldId id="501" r:id="rId9"/>
    <p:sldId id="371" r:id="rId10"/>
    <p:sldId id="372" r:id="rId11"/>
    <p:sldId id="433" r:id="rId12"/>
    <p:sldId id="257" r:id="rId13"/>
    <p:sldId id="514" r:id="rId14"/>
    <p:sldId id="318" r:id="rId15"/>
    <p:sldId id="280" r:id="rId16"/>
    <p:sldId id="375" r:id="rId17"/>
    <p:sldId id="468" r:id="rId18"/>
    <p:sldId id="505" r:id="rId19"/>
    <p:sldId id="419" r:id="rId20"/>
    <p:sldId id="517" r:id="rId21"/>
    <p:sldId id="493" r:id="rId22"/>
    <p:sldId id="544" r:id="rId23"/>
    <p:sldId id="545" r:id="rId24"/>
    <p:sldId id="549" r:id="rId25"/>
    <p:sldId id="422" r:id="rId26"/>
    <p:sldId id="485" r:id="rId27"/>
    <p:sldId id="486" r:id="rId28"/>
    <p:sldId id="434" r:id="rId29"/>
    <p:sldId id="516" r:id="rId30"/>
    <p:sldId id="424" r:id="rId31"/>
    <p:sldId id="469" r:id="rId32"/>
    <p:sldId id="471" r:id="rId33"/>
    <p:sldId id="470" r:id="rId34"/>
    <p:sldId id="535" r:id="rId35"/>
    <p:sldId id="438" r:id="rId36"/>
    <p:sldId id="436" r:id="rId37"/>
    <p:sldId id="439" r:id="rId38"/>
    <p:sldId id="317" r:id="rId39"/>
    <p:sldId id="506" r:id="rId40"/>
    <p:sldId id="507" r:id="rId41"/>
    <p:sldId id="336" r:id="rId42"/>
    <p:sldId id="421" r:id="rId43"/>
    <p:sldId id="510" r:id="rId44"/>
    <p:sldId id="428" r:id="rId45"/>
    <p:sldId id="495" r:id="rId46"/>
    <p:sldId id="395" r:id="rId47"/>
    <p:sldId id="543" r:id="rId48"/>
    <p:sldId id="354" r:id="rId49"/>
    <p:sldId id="407" r:id="rId50"/>
    <p:sldId id="472" r:id="rId51"/>
    <p:sldId id="489" r:id="rId52"/>
    <p:sldId id="337" r:id="rId53"/>
    <p:sldId id="554" r:id="rId54"/>
    <p:sldId id="515" r:id="rId55"/>
    <p:sldId id="417" r:id="rId56"/>
    <p:sldId id="416" r:id="rId57"/>
    <p:sldId id="499" r:id="rId58"/>
    <p:sldId id="377" r:id="rId59"/>
    <p:sldId id="413" r:id="rId60"/>
    <p:sldId id="414" r:id="rId61"/>
    <p:sldId id="508" r:id="rId62"/>
    <p:sldId id="432" r:id="rId63"/>
    <p:sldId id="426" r:id="rId64"/>
    <p:sldId id="397" r:id="rId65"/>
    <p:sldId id="538" r:id="rId66"/>
    <p:sldId id="542" r:id="rId67"/>
    <p:sldId id="551" r:id="rId68"/>
    <p:sldId id="55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7"/>
    <a:srgbClr val="EFB51F"/>
    <a:srgbClr val="D9D9D9"/>
    <a:srgbClr val="92D050"/>
    <a:srgbClr val="ED7D31"/>
    <a:srgbClr val="FFFFFF"/>
    <a:srgbClr val="000000"/>
    <a:srgbClr val="F9B73D"/>
    <a:srgbClr val="EDF9F8"/>
    <a:srgbClr val="E7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5118" autoAdjust="0"/>
  </p:normalViewPr>
  <p:slideViewPr>
    <p:cSldViewPr snapToGrid="0">
      <p:cViewPr varScale="1">
        <p:scale>
          <a:sx n="83" d="100"/>
          <a:sy n="83" d="100"/>
        </p:scale>
        <p:origin x="150" y="90"/>
      </p:cViewPr>
      <p:guideLst/>
    </p:cSldViewPr>
  </p:slideViewPr>
  <p:outlineViewPr>
    <p:cViewPr>
      <p:scale>
        <a:sx n="33" d="100"/>
        <a:sy n="33" d="100"/>
      </p:scale>
      <p:origin x="0" y="-134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484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Usage</a:t>
            </a:r>
            <a:r>
              <a:rPr lang="fr-FR" baseline="0" dirty="0"/>
              <a:t> réel des cryptos </a:t>
            </a:r>
            <a:br>
              <a:rPr lang="fr-FR" baseline="0" dirty="0"/>
            </a:br>
            <a:r>
              <a:rPr lang="fr-FR" sz="1400" baseline="0" dirty="0"/>
              <a:t>pour achat de cartes-cadeaux </a:t>
            </a:r>
            <a:r>
              <a:rPr lang="fr-FR" sz="1400" baseline="0" dirty="0" err="1"/>
              <a:t>CoinCards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458538385826774E-2"/>
          <c:y val="0.15038868343057163"/>
          <c:w val="0.93635396161417328"/>
          <c:h val="0.67517542101666395"/>
        </c:manualLayout>
      </c:layout>
      <c:areaChart>
        <c:grouping val="percentStacked"/>
        <c:varyColors val="0"/>
        <c:ser>
          <c:idx val="0"/>
          <c:order val="0"/>
          <c:tx>
            <c:strRef>
              <c:f>Feuil1!$A$2</c:f>
              <c:strCache>
                <c:ptCount val="1"/>
                <c:pt idx="0">
                  <c:v>Bitcoin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Feuil1!$C$2:$I$2</c:f>
              <c:numCache>
                <c:formatCode>General</c:formatCode>
                <c:ptCount val="7"/>
                <c:pt idx="0">
                  <c:v>74.900000000000006</c:v>
                </c:pt>
                <c:pt idx="1">
                  <c:v>69.900000000000006</c:v>
                </c:pt>
                <c:pt idx="2">
                  <c:v>46</c:v>
                </c:pt>
                <c:pt idx="3">
                  <c:v>42</c:v>
                </c:pt>
                <c:pt idx="4">
                  <c:v>40.200000000000003</c:v>
                </c:pt>
                <c:pt idx="5">
                  <c:v>41.67</c:v>
                </c:pt>
                <c:pt idx="6">
                  <c:v>42.99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AE-45D0-98EF-EAF7905D69FA}"/>
            </c:ext>
          </c:extLst>
        </c:ser>
        <c:ser>
          <c:idx val="1"/>
          <c:order val="1"/>
          <c:tx>
            <c:strRef>
              <c:f>Feuil1!$A$3</c:f>
              <c:strCache>
                <c:ptCount val="1"/>
                <c:pt idx="0">
                  <c:v>Monero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Feuil1!$C$3:$I$3</c:f>
              <c:numCache>
                <c:formatCode>General</c:formatCode>
                <c:ptCount val="7"/>
                <c:pt idx="0">
                  <c:v>6.7</c:v>
                </c:pt>
                <c:pt idx="1">
                  <c:v>1.7</c:v>
                </c:pt>
                <c:pt idx="2">
                  <c:v>12</c:v>
                </c:pt>
                <c:pt idx="3">
                  <c:v>20</c:v>
                </c:pt>
                <c:pt idx="4">
                  <c:v>23.64</c:v>
                </c:pt>
                <c:pt idx="5">
                  <c:v>33.020000000000003</c:v>
                </c:pt>
                <c:pt idx="6">
                  <c:v>23.96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AE-45D0-98EF-EAF7905D69FA}"/>
            </c:ext>
          </c:extLst>
        </c:ser>
        <c:ser>
          <c:idx val="2"/>
          <c:order val="2"/>
          <c:tx>
            <c:strRef>
              <c:f>Feuil1!$A$4</c:f>
              <c:strCache>
                <c:ptCount val="1"/>
                <c:pt idx="0">
                  <c:v>Eth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Feuil1!$C$4:$I$4</c:f>
              <c:numCache>
                <c:formatCode>General</c:formatCode>
                <c:ptCount val="7"/>
                <c:pt idx="0">
                  <c:v>12.3</c:v>
                </c:pt>
                <c:pt idx="1">
                  <c:v>16.8</c:v>
                </c:pt>
                <c:pt idx="2">
                  <c:v>21</c:v>
                </c:pt>
                <c:pt idx="3">
                  <c:v>12.5</c:v>
                </c:pt>
                <c:pt idx="4">
                  <c:v>13.9</c:v>
                </c:pt>
                <c:pt idx="5">
                  <c:v>13.55</c:v>
                </c:pt>
                <c:pt idx="6">
                  <c:v>18.170000000000002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AE-45D0-98EF-EAF7905D69FA}"/>
            </c:ext>
          </c:extLst>
        </c:ser>
        <c:ser>
          <c:idx val="3"/>
          <c:order val="3"/>
          <c:tx>
            <c:strRef>
              <c:f>Feuil1!$A$5</c:f>
              <c:strCache>
                <c:ptCount val="1"/>
                <c:pt idx="0">
                  <c:v>USDC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Feuil1!$C$5:$I$5</c:f>
              <c:numCache>
                <c:formatCode>General</c:formatCode>
                <c:ptCount val="7"/>
                <c:pt idx="0">
                  <c:v>1.2</c:v>
                </c:pt>
                <c:pt idx="1">
                  <c:v>3.7</c:v>
                </c:pt>
                <c:pt idx="2">
                  <c:v>6</c:v>
                </c:pt>
                <c:pt idx="3">
                  <c:v>7.5</c:v>
                </c:pt>
                <c:pt idx="4">
                  <c:v>2.87</c:v>
                </c:pt>
                <c:pt idx="5">
                  <c:v>5.37</c:v>
                </c:pt>
                <c:pt idx="6">
                  <c:v>7.98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AE-45D0-98EF-EAF7905D69FA}"/>
            </c:ext>
          </c:extLst>
        </c:ser>
        <c:ser>
          <c:idx val="4"/>
          <c:order val="4"/>
          <c:tx>
            <c:strRef>
              <c:f>Feuil1!$A$6</c:f>
              <c:strCache>
                <c:ptCount val="1"/>
                <c:pt idx="0">
                  <c:v>LTC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Feuil1!$C$6:$I$6</c:f>
              <c:numCache>
                <c:formatCode>General</c:formatCode>
                <c:ptCount val="7"/>
                <c:pt idx="0">
                  <c:v>3.7</c:v>
                </c:pt>
                <c:pt idx="1">
                  <c:v>3.9</c:v>
                </c:pt>
                <c:pt idx="2">
                  <c:v>11</c:v>
                </c:pt>
                <c:pt idx="3">
                  <c:v>5</c:v>
                </c:pt>
                <c:pt idx="4">
                  <c:v>8.34</c:v>
                </c:pt>
                <c:pt idx="5">
                  <c:v>2.5299999999999998</c:v>
                </c:pt>
                <c:pt idx="6">
                  <c:v>2.98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AE-45D0-98EF-EAF7905D69FA}"/>
            </c:ext>
          </c:extLst>
        </c:ser>
        <c:ser>
          <c:idx val="5"/>
          <c:order val="5"/>
          <c:tx>
            <c:strRef>
              <c:f>Feuil1!$A$7</c:f>
              <c:strCache>
                <c:ptCount val="1"/>
                <c:pt idx="0">
                  <c:v>Lightning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Feuil1!$C$7:$I$7</c:f>
              <c:numCache>
                <c:formatCode>General</c:formatCode>
                <c:ptCount val="7"/>
                <c:pt idx="1">
                  <c:v>1.8</c:v>
                </c:pt>
                <c:pt idx="2">
                  <c:v>1</c:v>
                </c:pt>
                <c:pt idx="3">
                  <c:v>2</c:v>
                </c:pt>
                <c:pt idx="4">
                  <c:v>2.95</c:v>
                </c:pt>
                <c:pt idx="5">
                  <c:v>1.35</c:v>
                </c:pt>
                <c:pt idx="6">
                  <c:v>2.09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EAE-45D0-98EF-EAF7905D69FA}"/>
            </c:ext>
          </c:extLst>
        </c:ser>
        <c:ser>
          <c:idx val="6"/>
          <c:order val="6"/>
          <c:tx>
            <c:strRef>
              <c:f>Feuil1!$A$8</c:f>
              <c:strCache>
                <c:ptCount val="1"/>
                <c:pt idx="0">
                  <c:v>Dogecoin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Feuil1!$C$8:$I$8</c:f>
              <c:numCache>
                <c:formatCode>General</c:formatCode>
                <c:ptCount val="7"/>
                <c:pt idx="3">
                  <c:v>2</c:v>
                </c:pt>
                <c:pt idx="5">
                  <c:v>1.21</c:v>
                </c:pt>
                <c:pt idx="6">
                  <c:v>1.51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EAE-45D0-98EF-EAF7905D69FA}"/>
            </c:ext>
          </c:extLst>
        </c:ser>
        <c:ser>
          <c:idx val="7"/>
          <c:order val="7"/>
          <c:tx>
            <c:strRef>
              <c:f>Feuil1!$A$9</c:f>
              <c:strCache>
                <c:ptCount val="1"/>
                <c:pt idx="0">
                  <c:v>&lt; 1%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Feuil1!$C$9:$I$9</c:f>
              <c:numCache>
                <c:formatCode>General</c:formatCode>
                <c:ptCount val="7"/>
                <c:pt idx="0">
                  <c:v>0.5</c:v>
                </c:pt>
                <c:pt idx="1">
                  <c:v>2</c:v>
                </c:pt>
                <c:pt idx="2">
                  <c:v>1.5</c:v>
                </c:pt>
                <c:pt idx="3">
                  <c:v>1.7</c:v>
                </c:pt>
                <c:pt idx="4">
                  <c:v>2</c:v>
                </c:pt>
                <c:pt idx="5">
                  <c:v>1.2</c:v>
                </c:pt>
                <c:pt idx="6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AE-45D0-98EF-EAF7905D69FA}"/>
            </c:ext>
          </c:extLst>
        </c:ser>
        <c:ser>
          <c:idx val="8"/>
          <c:order val="8"/>
          <c:tx>
            <c:strRef>
              <c:f>Feuil1!$A$10</c:f>
              <c:strCache>
                <c:ptCount val="1"/>
                <c:pt idx="0">
                  <c:v>Ripple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Feuil1!$C$10:$I$10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9-5EAE-45D0-98EF-EAF7905D69FA}"/>
            </c:ext>
          </c:extLst>
        </c:ser>
        <c:ser>
          <c:idx val="9"/>
          <c:order val="9"/>
          <c:tx>
            <c:strRef>
              <c:f>Feuil1!$A$11</c:f>
              <c:strCache>
                <c:ptCount val="1"/>
                <c:pt idx="0">
                  <c:v>BitcoinCash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Feuil1!$C$11:$I$11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A-5EAE-45D0-98EF-EAF7905D69FA}"/>
            </c:ext>
          </c:extLst>
        </c:ser>
        <c:ser>
          <c:idx val="10"/>
          <c:order val="10"/>
          <c:tx>
            <c:strRef>
              <c:f>Feuil1!$A$12</c:f>
              <c:strCache>
                <c:ptCount val="1"/>
                <c:pt idx="0">
                  <c:v>Dash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Feuil1!$C$12:$I$12</c:f>
              <c:numCache>
                <c:formatCode>General</c:formatCode>
                <c:ptCount val="7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EAE-45D0-98EF-EAF7905D69FA}"/>
            </c:ext>
          </c:extLst>
        </c:ser>
        <c:ser>
          <c:idx val="11"/>
          <c:order val="11"/>
          <c:tx>
            <c:strRef>
              <c:f>Feuil1!$A$13</c:f>
              <c:strCache>
                <c:ptCount val="1"/>
                <c:pt idx="0">
                  <c:v>Zcash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Feuil1!$C$13:$I$13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C-5EAE-45D0-98EF-EAF7905D69FA}"/>
            </c:ext>
          </c:extLst>
        </c:ser>
        <c:ser>
          <c:idx val="12"/>
          <c:order val="12"/>
          <c:tx>
            <c:strRef>
              <c:f>Feuil1!$A$14</c:f>
              <c:strCache>
                <c:ptCount val="1"/>
                <c:pt idx="0">
                  <c:v>EtherClassic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 w="25400"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Feuil1!$C$14:$I$14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D-5EAE-45D0-98EF-EAF7905D69FA}"/>
            </c:ext>
          </c:extLst>
        </c:ser>
        <c:ser>
          <c:idx val="13"/>
          <c:order val="13"/>
          <c:tx>
            <c:strRef>
              <c:f>Feuil1!$A$15</c:f>
              <c:strCache>
                <c:ptCount val="1"/>
                <c:pt idx="0">
                  <c:v>USDT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 w="25400"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Feuil1!$C$15:$I$15</c:f>
              <c:numCache>
                <c:formatCode>General</c:formatCode>
                <c:ptCount val="7"/>
                <c:pt idx="3">
                  <c:v>2</c:v>
                </c:pt>
                <c:pt idx="4">
                  <c:v>7.09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5EAE-45D0-98EF-EAF7905D6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2207"/>
        <c:axId val="1956454560"/>
      </c:areaChart>
      <c:catAx>
        <c:axId val="672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454560"/>
        <c:crosses val="autoZero"/>
        <c:auto val="1"/>
        <c:lblAlgn val="ctr"/>
        <c:lblOffset val="100"/>
        <c:noMultiLvlLbl val="0"/>
      </c:catAx>
      <c:valAx>
        <c:axId val="195645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2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2800" b="1" dirty="0"/>
              <a:t>Usage</a:t>
            </a:r>
            <a:r>
              <a:rPr lang="fr-FR" sz="2800" b="1" baseline="0" dirty="0"/>
              <a:t> réel des cryptos : 2020 - 2023 </a:t>
            </a:r>
            <a:br>
              <a:rPr lang="fr-FR" sz="2400" baseline="0" dirty="0"/>
            </a:br>
            <a:r>
              <a:rPr lang="fr-FR" sz="2400" baseline="0" dirty="0"/>
              <a:t>focus sur le top 4 "souverain" utilisé via </a:t>
            </a:r>
            <a:r>
              <a:rPr lang="fr-FR" sz="2400" baseline="0" dirty="0" err="1"/>
              <a:t>CoinCards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458538385826774E-2"/>
          <c:y val="0.15038868343057163"/>
          <c:w val="0.85497867525967797"/>
          <c:h val="0.67517542101666395"/>
        </c:manualLayout>
      </c:layout>
      <c:areaChart>
        <c:grouping val="stacked"/>
        <c:varyColors val="0"/>
        <c:ser>
          <c:idx val="0"/>
          <c:order val="0"/>
          <c:tx>
            <c:strRef>
              <c:f>Feuil1!$A$2</c:f>
              <c:strCache>
                <c:ptCount val="1"/>
                <c:pt idx="0">
                  <c:v>Bitcoin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Feuil1!$C$2:$I$2</c:f>
              <c:numCache>
                <c:formatCode>General</c:formatCode>
                <c:ptCount val="7"/>
                <c:pt idx="0">
                  <c:v>74.900000000000006</c:v>
                </c:pt>
                <c:pt idx="1">
                  <c:v>69.900000000000006</c:v>
                </c:pt>
                <c:pt idx="2">
                  <c:v>46</c:v>
                </c:pt>
                <c:pt idx="3">
                  <c:v>42</c:v>
                </c:pt>
                <c:pt idx="4">
                  <c:v>40.200000000000003</c:v>
                </c:pt>
                <c:pt idx="5">
                  <c:v>41.67</c:v>
                </c:pt>
                <c:pt idx="6">
                  <c:v>42.99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9-41F2-ADA6-3E490192FF99}"/>
            </c:ext>
          </c:extLst>
        </c:ser>
        <c:ser>
          <c:idx val="1"/>
          <c:order val="1"/>
          <c:tx>
            <c:strRef>
              <c:f>Feuil1!$A$3</c:f>
              <c:strCache>
                <c:ptCount val="1"/>
                <c:pt idx="0">
                  <c:v>Monero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Feuil1!$C$3:$I$3</c:f>
              <c:numCache>
                <c:formatCode>General</c:formatCode>
                <c:ptCount val="7"/>
                <c:pt idx="0">
                  <c:v>6.7</c:v>
                </c:pt>
                <c:pt idx="1">
                  <c:v>1.7</c:v>
                </c:pt>
                <c:pt idx="2">
                  <c:v>12</c:v>
                </c:pt>
                <c:pt idx="3">
                  <c:v>20</c:v>
                </c:pt>
                <c:pt idx="4">
                  <c:v>23.64</c:v>
                </c:pt>
                <c:pt idx="5">
                  <c:v>33.020000000000003</c:v>
                </c:pt>
                <c:pt idx="6">
                  <c:v>23.96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9-41F2-ADA6-3E490192FF99}"/>
            </c:ext>
          </c:extLst>
        </c:ser>
        <c:ser>
          <c:idx val="2"/>
          <c:order val="2"/>
          <c:tx>
            <c:strRef>
              <c:f>Feuil1!$A$4</c:f>
              <c:strCache>
                <c:ptCount val="1"/>
                <c:pt idx="0">
                  <c:v>Lightning</c:v>
                </c:pt>
              </c:strCache>
            </c:strRef>
          </c:tx>
          <c:spPr>
            <a:solidFill>
              <a:srgbClr val="9751CB"/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Feuil1!$C$4:$I$4</c:f>
              <c:numCache>
                <c:formatCode>General</c:formatCode>
                <c:ptCount val="7"/>
                <c:pt idx="0">
                  <c:v>3.7</c:v>
                </c:pt>
                <c:pt idx="1">
                  <c:v>3.9</c:v>
                </c:pt>
                <c:pt idx="2">
                  <c:v>11</c:v>
                </c:pt>
                <c:pt idx="3">
                  <c:v>5</c:v>
                </c:pt>
                <c:pt idx="4">
                  <c:v>8.34</c:v>
                </c:pt>
                <c:pt idx="5">
                  <c:v>2.5299999999999998</c:v>
                </c:pt>
                <c:pt idx="6">
                  <c:v>2.98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9-41F2-ADA6-3E490192FF99}"/>
            </c:ext>
          </c:extLst>
        </c:ser>
        <c:ser>
          <c:idx val="4"/>
          <c:order val="4"/>
          <c:tx>
            <c:strRef>
              <c:f>Feuil1!$A$6</c:f>
              <c:strCache>
                <c:ptCount val="1"/>
                <c:pt idx="0">
                  <c:v>LTC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Feuil1!$C$6:$I$6</c:f>
              <c:numCache>
                <c:formatCode>General</c:formatCode>
                <c:ptCount val="7"/>
                <c:pt idx="0">
                  <c:v>3.7</c:v>
                </c:pt>
                <c:pt idx="1">
                  <c:v>3.9</c:v>
                </c:pt>
                <c:pt idx="2">
                  <c:v>11</c:v>
                </c:pt>
                <c:pt idx="3">
                  <c:v>5</c:v>
                </c:pt>
                <c:pt idx="4">
                  <c:v>8.34</c:v>
                </c:pt>
                <c:pt idx="5">
                  <c:v>2.5299999999999998</c:v>
                </c:pt>
                <c:pt idx="6">
                  <c:v>2.98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39-41F2-ADA6-3E490192FF99}"/>
            </c:ext>
          </c:extLst>
        </c:ser>
        <c:ser>
          <c:idx val="5"/>
          <c:order val="5"/>
          <c:tx>
            <c:strRef>
              <c:f>Feuil1!$A$7</c:f>
              <c:strCache>
                <c:ptCount val="1"/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strRef>
              <c:f>Feuil1!$C$1:$I$1</c:f>
              <c:strCache>
                <c:ptCount val="7"/>
                <c:pt idx="0">
                  <c:v>juil-20</c:v>
                </c:pt>
                <c:pt idx="1">
                  <c:v>dec-20</c:v>
                </c:pt>
                <c:pt idx="2">
                  <c:v>aout-21</c:v>
                </c:pt>
                <c:pt idx="3">
                  <c:v>aout-22</c:v>
                </c:pt>
                <c:pt idx="4">
                  <c:v>mars-23</c:v>
                </c:pt>
                <c:pt idx="5">
                  <c:v>oct-23</c:v>
                </c:pt>
                <c:pt idx="6">
                  <c:v>nov-23</c:v>
                </c:pt>
              </c:strCache>
            </c:strRef>
          </c:cat>
          <c:val>
            <c:numRef>
              <c:f>Feuil1!#REF!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139-41F2-ADA6-3E490192FF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2207"/>
        <c:axId val="1956454560"/>
        <c:extLst>
          <c:ext xmlns:c15="http://schemas.microsoft.com/office/drawing/2012/chart" uri="{02D57815-91ED-43cb-92C2-25804820EDAC}">
            <c15:filteredArea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Feuil1!$A$5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cat>
                  <c:strRef>
                    <c:extLst>
                      <c:ext uri="{02D57815-91ED-43cb-92C2-25804820EDAC}">
                        <c15:formulaRef>
                          <c15:sqref>Feuil1!$C$1:$I$1</c15:sqref>
                        </c15:formulaRef>
                      </c:ext>
                    </c:extLst>
                    <c:strCache>
                      <c:ptCount val="7"/>
                      <c:pt idx="0">
                        <c:v>juil-20</c:v>
                      </c:pt>
                      <c:pt idx="1">
                        <c:v>dec-20</c:v>
                      </c:pt>
                      <c:pt idx="2">
                        <c:v>aout-21</c:v>
                      </c:pt>
                      <c:pt idx="3">
                        <c:v>aout-22</c:v>
                      </c:pt>
                      <c:pt idx="4">
                        <c:v>mars-23</c:v>
                      </c:pt>
                      <c:pt idx="5">
                        <c:v>oct-23</c:v>
                      </c:pt>
                      <c:pt idx="6">
                        <c:v>nov-23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Feuil1!$C$5:$I$5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7139-41F2-ADA6-3E490192FF99}"/>
                  </c:ext>
                </c:extLst>
              </c15:ser>
            </c15:filteredAreaSeries>
            <c15:filteredArea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Feuil1!$A$8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Feuil1!$C$1:$I$1</c15:sqref>
                        </c15:formulaRef>
                      </c:ext>
                    </c:extLst>
                    <c:strCache>
                      <c:ptCount val="7"/>
                      <c:pt idx="0">
                        <c:v>juil-20</c:v>
                      </c:pt>
                      <c:pt idx="1">
                        <c:v>dec-20</c:v>
                      </c:pt>
                      <c:pt idx="2">
                        <c:v>aout-21</c:v>
                      </c:pt>
                      <c:pt idx="3">
                        <c:v>aout-22</c:v>
                      </c:pt>
                      <c:pt idx="4">
                        <c:v>mars-23</c:v>
                      </c:pt>
                      <c:pt idx="5">
                        <c:v>oct-23</c:v>
                      </c:pt>
                      <c:pt idx="6">
                        <c:v>nov-23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Feuil1!$C$8:$I$8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7139-41F2-ADA6-3E490192FF99}"/>
                  </c:ext>
                </c:extLst>
              </c15:ser>
            </c15:filteredAreaSeries>
            <c15:filteredArea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Feuil1!$A$9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Feuil1!$C$1:$I$1</c15:sqref>
                        </c15:formulaRef>
                      </c:ext>
                    </c:extLst>
                    <c:strCache>
                      <c:ptCount val="7"/>
                      <c:pt idx="0">
                        <c:v>juil-20</c:v>
                      </c:pt>
                      <c:pt idx="1">
                        <c:v>dec-20</c:v>
                      </c:pt>
                      <c:pt idx="2">
                        <c:v>aout-21</c:v>
                      </c:pt>
                      <c:pt idx="3">
                        <c:v>aout-22</c:v>
                      </c:pt>
                      <c:pt idx="4">
                        <c:v>mars-23</c:v>
                      </c:pt>
                      <c:pt idx="5">
                        <c:v>oct-23</c:v>
                      </c:pt>
                      <c:pt idx="6">
                        <c:v>nov-23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Feuil1!$C$9:$I$9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7139-41F2-ADA6-3E490192FF99}"/>
                  </c:ext>
                </c:extLst>
              </c15:ser>
            </c15:filteredAreaSeries>
            <c15:filteredArea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Feuil1!$A$10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 w="25400">
                    <a:noFill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Feuil1!$C$1:$I$1</c15:sqref>
                        </c15:formulaRef>
                      </c:ext>
                    </c:extLst>
                    <c:strCache>
                      <c:ptCount val="7"/>
                      <c:pt idx="0">
                        <c:v>juil-20</c:v>
                      </c:pt>
                      <c:pt idx="1">
                        <c:v>dec-20</c:v>
                      </c:pt>
                      <c:pt idx="2">
                        <c:v>aout-21</c:v>
                      </c:pt>
                      <c:pt idx="3">
                        <c:v>aout-22</c:v>
                      </c:pt>
                      <c:pt idx="4">
                        <c:v>mars-23</c:v>
                      </c:pt>
                      <c:pt idx="5">
                        <c:v>oct-23</c:v>
                      </c:pt>
                      <c:pt idx="6">
                        <c:v>nov-23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Feuil1!$C$7:$I$7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139-41F2-ADA6-3E490192FF99}"/>
                  </c:ext>
                </c:extLst>
              </c15:ser>
            </c15:filteredAreaSeries>
            <c15:filteredArea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Feuil1!$A$11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 w="25400">
                    <a:noFill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Feuil1!$C$1:$I$1</c15:sqref>
                        </c15:formulaRef>
                      </c:ext>
                    </c:extLst>
                    <c:strCache>
                      <c:ptCount val="7"/>
                      <c:pt idx="0">
                        <c:v>juil-20</c:v>
                      </c:pt>
                      <c:pt idx="1">
                        <c:v>dec-20</c:v>
                      </c:pt>
                      <c:pt idx="2">
                        <c:v>aout-21</c:v>
                      </c:pt>
                      <c:pt idx="3">
                        <c:v>aout-22</c:v>
                      </c:pt>
                      <c:pt idx="4">
                        <c:v>mars-23</c:v>
                      </c:pt>
                      <c:pt idx="5">
                        <c:v>oct-23</c:v>
                      </c:pt>
                      <c:pt idx="6">
                        <c:v>nov-23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Feuil1!$C$11:$I$11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7139-41F2-ADA6-3E490192FF99}"/>
                  </c:ext>
                </c:extLst>
              </c15:ser>
            </c15:filteredAreaSeries>
            <c15:filteredArea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Feuil1!$A$12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 w="25400">
                    <a:noFill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Feuil1!$C$1:$I$1</c15:sqref>
                        </c15:formulaRef>
                      </c:ext>
                    </c:extLst>
                    <c:strCache>
                      <c:ptCount val="7"/>
                      <c:pt idx="0">
                        <c:v>juil-20</c:v>
                      </c:pt>
                      <c:pt idx="1">
                        <c:v>dec-20</c:v>
                      </c:pt>
                      <c:pt idx="2">
                        <c:v>aout-21</c:v>
                      </c:pt>
                      <c:pt idx="3">
                        <c:v>aout-22</c:v>
                      </c:pt>
                      <c:pt idx="4">
                        <c:v>mars-23</c:v>
                      </c:pt>
                      <c:pt idx="5">
                        <c:v>oct-23</c:v>
                      </c:pt>
                      <c:pt idx="6">
                        <c:v>nov-23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Feuil1!$C$12:$I$12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7139-41F2-ADA6-3E490192FF99}"/>
                  </c:ext>
                </c:extLst>
              </c15:ser>
            </c15:filteredAreaSeries>
            <c15:filteredArea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Feuil1!$A$13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 w="25400">
                    <a:noFill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Feuil1!$C$1:$I$1</c15:sqref>
                        </c15:formulaRef>
                      </c:ext>
                    </c:extLst>
                    <c:strCache>
                      <c:ptCount val="7"/>
                      <c:pt idx="0">
                        <c:v>juil-20</c:v>
                      </c:pt>
                      <c:pt idx="1">
                        <c:v>dec-20</c:v>
                      </c:pt>
                      <c:pt idx="2">
                        <c:v>aout-21</c:v>
                      </c:pt>
                      <c:pt idx="3">
                        <c:v>aout-22</c:v>
                      </c:pt>
                      <c:pt idx="4">
                        <c:v>mars-23</c:v>
                      </c:pt>
                      <c:pt idx="5">
                        <c:v>oct-23</c:v>
                      </c:pt>
                      <c:pt idx="6">
                        <c:v>nov-23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Feuil1!$C$13:$I$13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7139-41F2-ADA6-3E490192FF99}"/>
                  </c:ext>
                </c:extLst>
              </c15:ser>
            </c15:filteredAreaSeries>
            <c15:filteredArea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Feuil1!$A$14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 w="25400">
                    <a:noFill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Feuil1!$C$1:$I$1</c15:sqref>
                        </c15:formulaRef>
                      </c:ext>
                    </c:extLst>
                    <c:strCache>
                      <c:ptCount val="7"/>
                      <c:pt idx="0">
                        <c:v>juil-20</c:v>
                      </c:pt>
                      <c:pt idx="1">
                        <c:v>dec-20</c:v>
                      </c:pt>
                      <c:pt idx="2">
                        <c:v>aout-21</c:v>
                      </c:pt>
                      <c:pt idx="3">
                        <c:v>aout-22</c:v>
                      </c:pt>
                      <c:pt idx="4">
                        <c:v>mars-23</c:v>
                      </c:pt>
                      <c:pt idx="5">
                        <c:v>oct-23</c:v>
                      </c:pt>
                      <c:pt idx="6">
                        <c:v>nov-23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Feuil1!$C$14:$I$14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7139-41F2-ADA6-3E490192FF99}"/>
                  </c:ext>
                </c:extLst>
              </c15:ser>
            </c15:filteredAreaSeries>
            <c15:filteredArea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Feuil1!$A$15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 w="25400">
                    <a:noFill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Feuil1!$C$1:$I$1</c15:sqref>
                        </c15:formulaRef>
                      </c:ext>
                    </c:extLst>
                    <c:strCache>
                      <c:ptCount val="7"/>
                      <c:pt idx="0">
                        <c:v>juil-20</c:v>
                      </c:pt>
                      <c:pt idx="1">
                        <c:v>dec-20</c:v>
                      </c:pt>
                      <c:pt idx="2">
                        <c:v>aout-21</c:v>
                      </c:pt>
                      <c:pt idx="3">
                        <c:v>aout-22</c:v>
                      </c:pt>
                      <c:pt idx="4">
                        <c:v>mars-23</c:v>
                      </c:pt>
                      <c:pt idx="5">
                        <c:v>oct-23</c:v>
                      </c:pt>
                      <c:pt idx="6">
                        <c:v>nov-23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Feuil1!$C$15:$I$15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7139-41F2-ADA6-3E490192FF99}"/>
                  </c:ext>
                </c:extLst>
              </c15:ser>
            </c15:filteredAreaSeries>
          </c:ext>
        </c:extLst>
      </c:areaChart>
      <c:catAx>
        <c:axId val="672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454560"/>
        <c:crosses val="autoZero"/>
        <c:auto val="1"/>
        <c:lblAlgn val="ctr"/>
        <c:lblOffset val="100"/>
        <c:noMultiLvlLbl val="0"/>
      </c:catAx>
      <c:valAx>
        <c:axId val="195645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2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B41B142-57FB-332B-3DFD-B8417C76B6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C8A55E-B3BC-825E-4165-84C3DBF7C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963-F290-401C-A053-7BC56467C2A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FC98BC-1D40-8D41-ECC4-8B92B5ACFD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83F665-29D7-3E34-D552-DDE6FD8A3F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70FEB-AC52-4F6A-BE8F-369079809A2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0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3E4B6-A543-4088-ADDA-26C35CD5CCE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DFC5B-18C4-4BF0-AB08-A0B3680019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5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DFC5B-18C4-4BF0-AB08-A0B3680019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3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32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1F8EC-2D08-4718-B96D-7C1502BC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9E8388-F197-4947-8787-A04D372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D2B0FA-31D6-4F85-95B9-492BF9EA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95F3-D10C-4DF9-9E8F-20BAA3A4E9B1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AB38DD-DC27-45D9-AA35-5989E87F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FFBAA3-9F1E-45B1-BCD3-35E0D3F2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938" y="6438238"/>
            <a:ext cx="2743200" cy="365125"/>
          </a:xfrm>
        </p:spPr>
        <p:txBody>
          <a:bodyPr/>
          <a:lstStyle>
            <a:lvl1pPr>
              <a:defRPr sz="1300"/>
            </a:lvl1pPr>
          </a:lstStyle>
          <a:p>
            <a:fld id="{D6E42032-26C2-4DC2-87E1-07B72908253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ersonnalisée san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F54B2-3CE9-292E-297C-24B3E0F5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8E311BE-534C-5E08-2AC7-C8FE1619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40A3-BE71-4591-A256-26BB99B7648A}" type="datetime1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50113D-6D6E-B972-D034-FEE9A116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8FDDF4E-03CE-71AD-CAB1-AE0BA6D0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9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9E5C1-B013-4016-9EB3-BA213A882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7A6871-06E9-458F-A7C1-AE72E2072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DA9660-DC8A-4C49-83B4-DFD0AF10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FB10-2E5C-4938-890E-1D19B4736275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2BC97F-F1E9-4CFA-B019-6AD8C1BA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E9163E-5501-4122-9602-13C09667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4628" y="6356350"/>
            <a:ext cx="2743200" cy="365125"/>
          </a:xfrm>
        </p:spPr>
        <p:txBody>
          <a:bodyPr/>
          <a:lstStyle/>
          <a:p>
            <a:fld id="{D6E42032-26C2-4DC2-87E1-07B72908253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0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2CCE8-9F5A-42F7-9D27-70B9B005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42483A-4B70-4AB0-B894-6722C2504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D307BE-447D-438B-A6EF-8BB05A2D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EF71B-C07D-42CA-A3A5-D25B30FC6B0C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F386A8-35DE-4D84-8E45-2DBDBAF1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0A9932-4406-4CFD-9D49-478AFE92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1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5E14D-7D1C-4B81-9060-DE227ADE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059B9A-2632-4A95-8E53-138CEE0B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BDEC7-3353-4C57-BDEE-E4E45E03022C}" type="datetime1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14D05-8631-41B5-9624-9D6E9C14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2D1DA9-2C3D-4F36-8589-B8401160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0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FA87FD-F65B-490E-B190-54A070D5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68E2-48B0-41BC-8CB2-4D373D1E12F8}" type="datetime1">
              <a:rPr lang="en-US" smtClean="0"/>
              <a:t>6/25/2024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B042B7-204D-4357-B840-E842C6B4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8B0E01-D3EF-452E-BD39-B17FAD83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F54B2-3CE9-292E-297C-24B3E0F5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8E311BE-534C-5E08-2AC7-C8FE1619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B460-3614-47EB-BA6F-F5BE21C029C8}" type="datetime1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50113D-6D6E-B972-D034-FEE9A116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8FDDF4E-03CE-71AD-CAB1-AE0BA6D0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pPr/>
              <a:t>‹N°›</a:t>
            </a:fld>
            <a:r>
              <a:rPr lang="en-US" dirty="0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9622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1F8EC-2D08-4718-B96D-7C1502BC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9E8388-F197-4947-8787-A04D372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D2B0FA-31D6-4F85-95B9-492BF9EA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C326-2FE9-4057-890A-3845F8E71EE2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AB38DD-DC27-45D9-AA35-5989E87F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FFBAA3-9F1E-45B1-BCD3-35E0D3F2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pPr/>
              <a:t>‹N°›</a:t>
            </a:fld>
            <a:r>
              <a:rPr lang="en-US" dirty="0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53730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43FEFA-0D82-4913-9530-60836A36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F174F0-93A5-4DFE-AF7D-19502981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DFE1A7-2D9F-4A5F-846A-B4706A00F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85E1-4E44-40F9-8B5E-C9B04291813C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1DECAE-6751-49F4-82C1-48216CD9C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AE15FD-CB56-440A-8E82-CC3EF786E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4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42032-26C2-4DC2-87E1-07B729082538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24998E0-E0BF-4FEE-F948-4B129DBF8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150" y="-252725"/>
            <a:ext cx="3371850" cy="33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49" r:id="rId3"/>
    <p:sldLayoutId id="2147483651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43FEFA-0D82-4913-9530-60836A36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F174F0-93A5-4DFE-AF7D-19502981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DFE1A7-2D9F-4A5F-846A-B4706A00F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0A37-71CF-493B-BEDE-2B77B837F8EE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1DECAE-6751-49F4-82C1-48216CD9C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AE15FD-CB56-440A-8E82-CC3EF786E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3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twitter.com/SortieDeBanque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30.png"/><Relationship Id="rId2" Type="http://schemas.openxmlformats.org/officeDocument/2006/relationships/image" Target="../media/image17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9.png"/><Relationship Id="rId15" Type="http://schemas.openxmlformats.org/officeDocument/2006/relationships/image" Target="../media/image28.jpeg"/><Relationship Id="rId10" Type="http://schemas.openxmlformats.org/officeDocument/2006/relationships/image" Target="../media/image22.png"/><Relationship Id="rId19" Type="http://schemas.microsoft.com/office/2007/relationships/hdphoto" Target="../media/hdphoto7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3.png"/><Relationship Id="rId7" Type="http://schemas.openxmlformats.org/officeDocument/2006/relationships/image" Target="../media/image46.jpeg"/><Relationship Id="rId12" Type="http://schemas.microsoft.com/office/2007/relationships/hdphoto" Target="../media/hdphoto1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48.png"/><Relationship Id="rId5" Type="http://schemas.microsoft.com/office/2007/relationships/hdphoto" Target="../media/hdphoto9.wdp"/><Relationship Id="rId10" Type="http://schemas.openxmlformats.org/officeDocument/2006/relationships/image" Target="../media/image47.jpeg"/><Relationship Id="rId4" Type="http://schemas.openxmlformats.org/officeDocument/2006/relationships/image" Target="../media/image44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Just-mining.com" TargetMode="External"/><Relationship Id="rId7" Type="http://schemas.microsoft.com/office/2007/relationships/hdphoto" Target="../media/hdphoto8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0.png"/><Relationship Id="rId4" Type="http://schemas.openxmlformats.org/officeDocument/2006/relationships/hyperlink" Target="Feel-mining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ero-project/monero" TargetMode="External"/><Relationship Id="rId2" Type="http://schemas.openxmlformats.org/officeDocument/2006/relationships/hyperlink" Target="https://github.com/bitcoin/bitcoi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hyperlink" Target="http://www.coingecko.com/en/coins/bitcoin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lockchaincenter.net/en/bitcoin-rainbow-chart/" TargetMode="External"/><Relationship Id="rId5" Type="http://schemas.openxmlformats.org/officeDocument/2006/relationships/hyperlink" Target="https://www.blockchaincenter.net/en/bitcoin-rainbow-chart/" TargetMode="Externa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hyperlink" Target="https://bitinfocharts.com/comparison/monero-transactionfees.html#3y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ycharts.com/indicators/bitcoin_average_transaction_fe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hyperlink" Target="https://twitter.com/relai_app/status/1767561759987274165" TargetMode="External"/><Relationship Id="rId5" Type="http://schemas.openxmlformats.org/officeDocument/2006/relationships/image" Target="../media/image17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15.wdp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microsoft.com/office/2007/relationships/hdphoto" Target="../media/hdphoto14.wdp"/><Relationship Id="rId4" Type="http://schemas.microsoft.com/office/2007/relationships/hdphoto" Target="../media/hdphoto2.wdp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15.wdp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microsoft.com/office/2007/relationships/hdphoto" Target="../media/hdphoto14.wdp"/><Relationship Id="rId4" Type="http://schemas.microsoft.com/office/2007/relationships/hdphoto" Target="../media/hdphoto2.wdp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CoinCards/status/1295115089146597376?s=20" TargetMode="External"/><Relationship Id="rId13" Type="http://schemas.openxmlformats.org/officeDocument/2006/relationships/image" Target="../media/image17.png"/><Relationship Id="rId3" Type="http://schemas.openxmlformats.org/officeDocument/2006/relationships/hyperlink" Target="https://x.com/CoinCards/status/1644053557287751680?s=20" TargetMode="External"/><Relationship Id="rId7" Type="http://schemas.openxmlformats.org/officeDocument/2006/relationships/hyperlink" Target="https://x.com/CoinCards/status/1346582645728112640?s=20" TargetMode="External"/><Relationship Id="rId12" Type="http://schemas.openxmlformats.org/officeDocument/2006/relationships/image" Target="../media/image26.png"/><Relationship Id="rId2" Type="http://schemas.openxmlformats.org/officeDocument/2006/relationships/hyperlink" Target="https://x.com/CoinCards/status/1731374914329092408?s=2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x.com/CoinCards/status/1378057456236957696?s=207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x.com/CoinCards/status/1566450796748832768?s=20" TargetMode="External"/><Relationship Id="rId10" Type="http://schemas.openxmlformats.org/officeDocument/2006/relationships/chart" Target="../charts/chart2.xml"/><Relationship Id="rId4" Type="http://schemas.openxmlformats.org/officeDocument/2006/relationships/hyperlink" Target="https://x.com/CoinCards/status/1566450803644284929?s=20" TargetMode="External"/><Relationship Id="rId9" Type="http://schemas.openxmlformats.org/officeDocument/2006/relationships/chart" Target="../charts/chart1.xml"/><Relationship Id="rId1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twitter.com/relai_app/status/176756175998727416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infocharts.com/comparison/monero-transactionfees.html#3y" TargetMode="External"/><Relationship Id="rId13" Type="http://schemas.microsoft.com/office/2007/relationships/hdphoto" Target="../media/hdphoto2.wdp"/><Relationship Id="rId3" Type="http://schemas.microsoft.com/office/2007/relationships/hdphoto" Target="../media/hdphoto17.wdp"/><Relationship Id="rId7" Type="http://schemas.openxmlformats.org/officeDocument/2006/relationships/hyperlink" Target="https://ycharts.com/indicators/bitcoin_average_transaction_fee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readcrumbs.app/" TargetMode="External"/><Relationship Id="rId11" Type="http://schemas.openxmlformats.org/officeDocument/2006/relationships/image" Target="../media/image18.png"/><Relationship Id="rId5" Type="http://schemas.microsoft.com/office/2007/relationships/hdphoto" Target="../media/hdphoto18.wdp"/><Relationship Id="rId10" Type="http://schemas.openxmlformats.org/officeDocument/2006/relationships/hyperlink" Target="https://coinmarketcap.com/fr/currencies/monero/" TargetMode="External"/><Relationship Id="rId4" Type="http://schemas.openxmlformats.org/officeDocument/2006/relationships/image" Target="../media/image79.png"/><Relationship Id="rId9" Type="http://schemas.openxmlformats.org/officeDocument/2006/relationships/hyperlink" Target="https://coinmarketcap.com/fr/currencies/bitcoin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openxmlformats.org/officeDocument/2006/relationships/image" Target="../media/image84.png"/><Relationship Id="rId18" Type="http://schemas.openxmlformats.org/officeDocument/2006/relationships/image" Target="../media/image2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microsoft.com/office/2007/relationships/hdphoto" Target="../media/hdphoto4.wdp"/><Relationship Id="rId17" Type="http://schemas.microsoft.com/office/2007/relationships/hdphoto" Target="../media/hdphoto21.wdp"/><Relationship Id="rId2" Type="http://schemas.openxmlformats.org/officeDocument/2006/relationships/image" Target="../media/image80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microsoft.com/office/2007/relationships/hdphoto" Target="../media/hdphoto20.wdp"/><Relationship Id="rId10" Type="http://schemas.microsoft.com/office/2007/relationships/hdphoto" Target="../media/hdphoto2.wdp"/><Relationship Id="rId19" Type="http://schemas.microsoft.com/office/2007/relationships/hdphoto" Target="../media/hdphoto5.wdp"/><Relationship Id="rId4" Type="http://schemas.microsoft.com/office/2007/relationships/hdphoto" Target="../media/hdphoto17.wdp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openxmlformats.org/officeDocument/2006/relationships/image" Target="../media/image84.png"/><Relationship Id="rId18" Type="http://schemas.openxmlformats.org/officeDocument/2006/relationships/image" Target="../media/image2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microsoft.com/office/2007/relationships/hdphoto" Target="../media/hdphoto4.wdp"/><Relationship Id="rId17" Type="http://schemas.microsoft.com/office/2007/relationships/hdphoto" Target="../media/hdphoto21.wdp"/><Relationship Id="rId2" Type="http://schemas.openxmlformats.org/officeDocument/2006/relationships/image" Target="../media/image80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microsoft.com/office/2007/relationships/hdphoto" Target="../media/hdphoto20.wdp"/><Relationship Id="rId10" Type="http://schemas.microsoft.com/office/2007/relationships/hdphoto" Target="../media/hdphoto2.wdp"/><Relationship Id="rId19" Type="http://schemas.microsoft.com/office/2007/relationships/hdphoto" Target="../media/hdphoto5.wdp"/><Relationship Id="rId4" Type="http://schemas.microsoft.com/office/2007/relationships/hdphoto" Target="../media/hdphoto17.wdp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8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payerenbitcoin.fr/" TargetMode="External"/><Relationship Id="rId3" Type="http://schemas.openxmlformats.org/officeDocument/2006/relationships/image" Target="../media/image89.png"/><Relationship Id="rId7" Type="http://schemas.openxmlformats.org/officeDocument/2006/relationships/hyperlink" Target="btcmap.org/ma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couvrebitcoin.fr/ambassadeurs/" TargetMode="External"/><Relationship Id="rId5" Type="http://schemas.openxmlformats.org/officeDocument/2006/relationships/hyperlink" Target="https://btcmap.org/map?communitiesOnly" TargetMode="External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4.wdp"/><Relationship Id="rId11" Type="http://schemas.microsoft.com/office/2007/relationships/hdphoto" Target="../media/hdphoto2.wdp"/><Relationship Id="rId5" Type="http://schemas.openxmlformats.org/officeDocument/2006/relationships/image" Target="../media/image95.png"/><Relationship Id="rId10" Type="http://schemas.openxmlformats.org/officeDocument/2006/relationships/image" Target="../media/image82.png"/><Relationship Id="rId4" Type="http://schemas.microsoft.com/office/2007/relationships/hdphoto" Target="../media/hdphoto23.wdp"/><Relationship Id="rId9" Type="http://schemas.openxmlformats.org/officeDocument/2006/relationships/hyperlink" Target="https://t.me/SortieDeBanque/87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6.png"/><Relationship Id="rId4" Type="http://schemas.openxmlformats.org/officeDocument/2006/relationships/image" Target="../media/image9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kuno.anne.media/fundraiser/ttex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23.png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12" Type="http://schemas.microsoft.com/office/2007/relationships/hdphoto" Target="../media/hdphoto5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6.wdp"/><Relationship Id="rId11" Type="http://schemas.openxmlformats.org/officeDocument/2006/relationships/image" Target="../media/image22.png"/><Relationship Id="rId5" Type="http://schemas.openxmlformats.org/officeDocument/2006/relationships/image" Target="../media/image110.png"/><Relationship Id="rId15" Type="http://schemas.microsoft.com/office/2007/relationships/hdphoto" Target="../media/hdphoto6.wdp"/><Relationship Id="rId10" Type="http://schemas.microsoft.com/office/2007/relationships/hdphoto" Target="../media/hdphoto2.wdp"/><Relationship Id="rId4" Type="http://schemas.microsoft.com/office/2007/relationships/hdphoto" Target="../media/hdphoto25.wdp"/><Relationship Id="rId9" Type="http://schemas.openxmlformats.org/officeDocument/2006/relationships/image" Target="../media/image17.png"/><Relationship Id="rId1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microsoft.com/office/2007/relationships/hdphoto" Target="../media/hdphoto2.wdp"/><Relationship Id="rId18" Type="http://schemas.microsoft.com/office/2007/relationships/hdphoto" Target="../media/hdphoto8.wdp"/><Relationship Id="rId26" Type="http://schemas.openxmlformats.org/officeDocument/2006/relationships/image" Target="../media/image130.png"/><Relationship Id="rId3" Type="http://schemas.openxmlformats.org/officeDocument/2006/relationships/image" Target="../media/image120.png"/><Relationship Id="rId21" Type="http://schemas.openxmlformats.org/officeDocument/2006/relationships/image" Target="../media/image19.png"/><Relationship Id="rId7" Type="http://schemas.openxmlformats.org/officeDocument/2006/relationships/image" Target="../media/image123.png"/><Relationship Id="rId12" Type="http://schemas.openxmlformats.org/officeDocument/2006/relationships/image" Target="../media/image17.png"/><Relationship Id="rId17" Type="http://schemas.openxmlformats.org/officeDocument/2006/relationships/image" Target="../media/image34.png"/><Relationship Id="rId25" Type="http://schemas.openxmlformats.org/officeDocument/2006/relationships/image" Target="../media/image21.png"/><Relationship Id="rId2" Type="http://schemas.openxmlformats.org/officeDocument/2006/relationships/image" Target="../media/image119.png"/><Relationship Id="rId16" Type="http://schemas.openxmlformats.org/officeDocument/2006/relationships/image" Target="../media/image128.jpeg"/><Relationship Id="rId20" Type="http://schemas.microsoft.com/office/2007/relationships/hdphoto" Target="../media/hdphoto3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6.png"/><Relationship Id="rId24" Type="http://schemas.microsoft.com/office/2007/relationships/hdphoto" Target="../media/hdphoto4.wdp"/><Relationship Id="rId5" Type="http://schemas.microsoft.com/office/2007/relationships/hdphoto" Target="../media/hdphoto28.wdp"/><Relationship Id="rId15" Type="http://schemas.openxmlformats.org/officeDocument/2006/relationships/image" Target="../media/image127.png"/><Relationship Id="rId23" Type="http://schemas.openxmlformats.org/officeDocument/2006/relationships/image" Target="../media/image20.png"/><Relationship Id="rId28" Type="http://schemas.openxmlformats.org/officeDocument/2006/relationships/image" Target="../media/image132.png"/><Relationship Id="rId10" Type="http://schemas.openxmlformats.org/officeDocument/2006/relationships/image" Target="../media/image125.png"/><Relationship Id="rId19" Type="http://schemas.openxmlformats.org/officeDocument/2006/relationships/image" Target="../media/image129.png"/><Relationship Id="rId4" Type="http://schemas.openxmlformats.org/officeDocument/2006/relationships/image" Target="../media/image121.png"/><Relationship Id="rId9" Type="http://schemas.microsoft.com/office/2007/relationships/hdphoto" Target="../media/hdphoto29.wdp"/><Relationship Id="rId14" Type="http://schemas.openxmlformats.org/officeDocument/2006/relationships/image" Target="../media/image18.png"/><Relationship Id="rId22" Type="http://schemas.microsoft.com/office/2007/relationships/hdphoto" Target="../media/hdphoto3.wdp"/><Relationship Id="rId27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2.png"/><Relationship Id="rId18" Type="http://schemas.openxmlformats.org/officeDocument/2006/relationships/image" Target="../media/image129.png"/><Relationship Id="rId26" Type="http://schemas.openxmlformats.org/officeDocument/2006/relationships/image" Target="../media/image130.png"/><Relationship Id="rId3" Type="http://schemas.openxmlformats.org/officeDocument/2006/relationships/image" Target="../media/image120.png"/><Relationship Id="rId21" Type="http://schemas.microsoft.com/office/2007/relationships/hdphoto" Target="../media/hdphoto3.wdp"/><Relationship Id="rId7" Type="http://schemas.openxmlformats.org/officeDocument/2006/relationships/image" Target="../media/image123.png"/><Relationship Id="rId12" Type="http://schemas.openxmlformats.org/officeDocument/2006/relationships/image" Target="../media/image18.png"/><Relationship Id="rId17" Type="http://schemas.microsoft.com/office/2007/relationships/hdphoto" Target="../media/hdphoto8.wdp"/><Relationship Id="rId25" Type="http://schemas.openxmlformats.org/officeDocument/2006/relationships/image" Target="../media/image87.png"/><Relationship Id="rId2" Type="http://schemas.openxmlformats.org/officeDocument/2006/relationships/image" Target="../media/image119.png"/><Relationship Id="rId16" Type="http://schemas.openxmlformats.org/officeDocument/2006/relationships/image" Target="../media/image34.png"/><Relationship Id="rId20" Type="http://schemas.openxmlformats.org/officeDocument/2006/relationships/image" Target="../media/image19.png"/><Relationship Id="rId29" Type="http://schemas.microsoft.com/office/2007/relationships/hdphoto" Target="../media/hdphoto2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microsoft.com/office/2007/relationships/hdphoto" Target="../media/hdphoto2.wdp"/><Relationship Id="rId24" Type="http://schemas.openxmlformats.org/officeDocument/2006/relationships/image" Target="../media/image21.png"/><Relationship Id="rId5" Type="http://schemas.microsoft.com/office/2007/relationships/hdphoto" Target="../media/hdphoto28.wdp"/><Relationship Id="rId15" Type="http://schemas.openxmlformats.org/officeDocument/2006/relationships/image" Target="../media/image128.jpeg"/><Relationship Id="rId23" Type="http://schemas.microsoft.com/office/2007/relationships/hdphoto" Target="../media/hdphoto4.wdp"/><Relationship Id="rId28" Type="http://schemas.openxmlformats.org/officeDocument/2006/relationships/image" Target="../media/image124.png"/><Relationship Id="rId10" Type="http://schemas.openxmlformats.org/officeDocument/2006/relationships/image" Target="../media/image17.png"/><Relationship Id="rId19" Type="http://schemas.microsoft.com/office/2007/relationships/hdphoto" Target="../media/hdphoto30.wdp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27.png"/><Relationship Id="rId22" Type="http://schemas.openxmlformats.org/officeDocument/2006/relationships/image" Target="../media/image20.png"/><Relationship Id="rId27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twitter.com/SortieDeBanqu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linktr.ee/sortiedebanque" TargetMode="External"/><Relationship Id="rId4" Type="http://schemas.openxmlformats.org/officeDocument/2006/relationships/hyperlink" Target="https://t.me/SortieDeBanque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0.png"/><Relationship Id="rId3" Type="http://schemas.openxmlformats.org/officeDocument/2006/relationships/image" Target="../media/image134.png"/><Relationship Id="rId7" Type="http://schemas.openxmlformats.org/officeDocument/2006/relationships/hyperlink" Target="https://blockchair.com/monero" TargetMode="External"/><Relationship Id="rId12" Type="http://schemas.microsoft.com/office/2007/relationships/hdphoto" Target="../media/hdphoto33.wdp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mpool.space/fr/" TargetMode="External"/><Relationship Id="rId11" Type="http://schemas.openxmlformats.org/officeDocument/2006/relationships/image" Target="../media/image137.png"/><Relationship Id="rId5" Type="http://schemas.microsoft.com/office/2007/relationships/hdphoto" Target="../media/hdphoto31.wdp"/><Relationship Id="rId10" Type="http://schemas.microsoft.com/office/2007/relationships/hdphoto" Target="../media/hdphoto32.wdp"/><Relationship Id="rId4" Type="http://schemas.openxmlformats.org/officeDocument/2006/relationships/image" Target="../media/image135.png"/><Relationship Id="rId9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34.png"/><Relationship Id="rId7" Type="http://schemas.openxmlformats.org/officeDocument/2006/relationships/hyperlink" Target="https://blockchair.com/monero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mpool.space/fr/" TargetMode="External"/><Relationship Id="rId11" Type="http://schemas.openxmlformats.org/officeDocument/2006/relationships/image" Target="../media/image139.png"/><Relationship Id="rId5" Type="http://schemas.microsoft.com/office/2007/relationships/hdphoto" Target="../media/hdphoto31.wdp"/><Relationship Id="rId10" Type="http://schemas.openxmlformats.org/officeDocument/2006/relationships/image" Target="../media/image90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ancoleman.io/shami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26.png"/><Relationship Id="rId3" Type="http://schemas.openxmlformats.org/officeDocument/2006/relationships/image" Target="../media/image141.jpeg"/><Relationship Id="rId7" Type="http://schemas.microsoft.com/office/2007/relationships/hdphoto" Target="../media/hdphoto34.wdp"/><Relationship Id="rId12" Type="http://schemas.microsoft.com/office/2007/relationships/hdphoto" Target="../media/hdphoto36.wdp"/><Relationship Id="rId2" Type="http://schemas.openxmlformats.org/officeDocument/2006/relationships/image" Target="../media/image140.jpeg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7.png"/><Relationship Id="rId5" Type="http://schemas.openxmlformats.org/officeDocument/2006/relationships/image" Target="../media/image143.png"/><Relationship Id="rId15" Type="http://schemas.openxmlformats.org/officeDocument/2006/relationships/image" Target="../media/image148.png"/><Relationship Id="rId10" Type="http://schemas.openxmlformats.org/officeDocument/2006/relationships/image" Target="../media/image146.jpeg"/><Relationship Id="rId4" Type="http://schemas.openxmlformats.org/officeDocument/2006/relationships/image" Target="../media/image142.png"/><Relationship Id="rId9" Type="http://schemas.microsoft.com/office/2007/relationships/hdphoto" Target="../media/hdphoto35.wdp"/><Relationship Id="rId14" Type="http://schemas.openxmlformats.org/officeDocument/2006/relationships/hyperlink" Target="https://www.youtube.com/watch?v=wy4UwuZfk-w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bdctracker.org/" TargetMode="External"/><Relationship Id="rId7" Type="http://schemas.openxmlformats.org/officeDocument/2006/relationships/hyperlink" Target="https://www.weforum.org/people/francois-villeroy-de-galha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lesechos.fr/finance-marches/marches-financiers/euro-numerique-la-banque-de-france-exhorte-la-bce-a-accelerer-1329150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0.jpeg"/><Relationship Id="rId10" Type="http://schemas.microsoft.com/office/2007/relationships/hdphoto" Target="../media/hdphoto2.wdp"/><Relationship Id="rId4" Type="http://schemas.openxmlformats.org/officeDocument/2006/relationships/image" Target="../media/image152.jpeg"/><Relationship Id="rId9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microsoft.com/office/2007/relationships/hdphoto" Target="../media/hdphoto13.wdp"/><Relationship Id="rId7" Type="http://schemas.openxmlformats.org/officeDocument/2006/relationships/image" Target="../media/image7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inmarketcap.com/fr/" TargetMode="Externa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2.jpeg"/><Relationship Id="rId3" Type="http://schemas.openxmlformats.org/officeDocument/2006/relationships/image" Target="../media/image156.jpeg"/><Relationship Id="rId7" Type="http://schemas.openxmlformats.org/officeDocument/2006/relationships/image" Target="../media/image159.jpeg"/><Relationship Id="rId12" Type="http://schemas.openxmlformats.org/officeDocument/2006/relationships/image" Target="../media/image161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jpeg"/><Relationship Id="rId11" Type="http://schemas.openxmlformats.org/officeDocument/2006/relationships/hyperlink" Target="http://www.promo-papier.fr/fr/papier-indechirable-imprimante-laser-led/142-polyester-laser-blanc-brillant-100-microns-format-a4-25-feuilles.html" TargetMode="External"/><Relationship Id="rId5" Type="http://schemas.openxmlformats.org/officeDocument/2006/relationships/hyperlink" Target="https://youtu.be/4B_qWlEqPXo&amp;t=333" TargetMode="External"/><Relationship Id="rId10" Type="http://schemas.openxmlformats.org/officeDocument/2006/relationships/hyperlink" Target="https://www.promo-papier.fr/fr/impression-jet-d-encre-aq/245-papier-synthetique-wp-exterieur-120gm2-a4-50-feuilles.html" TargetMode="External"/><Relationship Id="rId4" Type="http://schemas.openxmlformats.org/officeDocument/2006/relationships/image" Target="../media/image157.jpeg"/><Relationship Id="rId9" Type="http://schemas.microsoft.com/office/2007/relationships/hdphoto" Target="../media/hdphoto38.wdp"/><Relationship Id="rId14" Type="http://schemas.openxmlformats.org/officeDocument/2006/relationships/image" Target="../media/image16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twitter.com/SortieDeBanqu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linktr.ee/sortiedebanque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microsoft.com/office/2007/relationships/hdphoto" Target="../media/hdphoto39.wdp"/><Relationship Id="rId4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18.png"/><Relationship Id="rId4" Type="http://schemas.openxmlformats.org/officeDocument/2006/relationships/image" Target="../media/image16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se-citron.net/ces-banques-refusent-achat-crypto-monnaies/" TargetMode="External"/><Relationship Id="rId2" Type="http://schemas.openxmlformats.org/officeDocument/2006/relationships/hyperlink" Target="https://www.capital.fr/crypto/le-credit-agricole-empeche-un-client-dinvestir-en-cryptomonnaies-13395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71.png"/><Relationship Id="rId18" Type="http://schemas.microsoft.com/office/2007/relationships/hdphoto" Target="../media/hdphoto6.wdp"/><Relationship Id="rId3" Type="http://schemas.openxmlformats.org/officeDocument/2006/relationships/image" Target="../media/image169.jpeg"/><Relationship Id="rId21" Type="http://schemas.openxmlformats.org/officeDocument/2006/relationships/image" Target="../media/image175.png"/><Relationship Id="rId7" Type="http://schemas.openxmlformats.org/officeDocument/2006/relationships/image" Target="../media/image87.png"/><Relationship Id="rId12" Type="http://schemas.openxmlformats.org/officeDocument/2006/relationships/image" Target="../media/image170.jpeg"/><Relationship Id="rId17" Type="http://schemas.openxmlformats.org/officeDocument/2006/relationships/image" Target="../media/image27.png"/><Relationship Id="rId2" Type="http://schemas.openxmlformats.org/officeDocument/2006/relationships/image" Target="../media/image16.png"/><Relationship Id="rId16" Type="http://schemas.microsoft.com/office/2007/relationships/hdphoto" Target="../media/hdphoto41.wdp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39.wdp"/><Relationship Id="rId5" Type="http://schemas.microsoft.com/office/2007/relationships/hdphoto" Target="../media/hdphoto2.wdp"/><Relationship Id="rId15" Type="http://schemas.openxmlformats.org/officeDocument/2006/relationships/image" Target="../media/image172.png"/><Relationship Id="rId23" Type="http://schemas.microsoft.com/office/2007/relationships/hdphoto" Target="../media/hdphoto42.wdp"/><Relationship Id="rId10" Type="http://schemas.openxmlformats.org/officeDocument/2006/relationships/image" Target="../media/image165.png"/><Relationship Id="rId19" Type="http://schemas.openxmlformats.org/officeDocument/2006/relationships/image" Target="../media/image173.png"/><Relationship Id="rId4" Type="http://schemas.openxmlformats.org/officeDocument/2006/relationships/image" Target="../media/image17.png"/><Relationship Id="rId9" Type="http://schemas.microsoft.com/office/2007/relationships/hdphoto" Target="../media/hdphoto4.wdp"/><Relationship Id="rId14" Type="http://schemas.microsoft.com/office/2007/relationships/hdphoto" Target="../media/hdphoto40.wdp"/><Relationship Id="rId22" Type="http://schemas.openxmlformats.org/officeDocument/2006/relationships/image" Target="../media/image1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fr.wikipedia.org/wiki/Eur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uest-france.fr/economie/banques-finance/zone-euro/la-banque-de-france-veut-supprimer-le-billet-de-500-euros-4202803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71.png"/><Relationship Id="rId18" Type="http://schemas.microsoft.com/office/2007/relationships/hdphoto" Target="../media/hdphoto6.wdp"/><Relationship Id="rId3" Type="http://schemas.openxmlformats.org/officeDocument/2006/relationships/image" Target="../media/image169.jpeg"/><Relationship Id="rId21" Type="http://schemas.openxmlformats.org/officeDocument/2006/relationships/image" Target="../media/image175.png"/><Relationship Id="rId7" Type="http://schemas.openxmlformats.org/officeDocument/2006/relationships/image" Target="../media/image87.png"/><Relationship Id="rId12" Type="http://schemas.openxmlformats.org/officeDocument/2006/relationships/image" Target="../media/image170.jpeg"/><Relationship Id="rId17" Type="http://schemas.openxmlformats.org/officeDocument/2006/relationships/image" Target="../media/image27.png"/><Relationship Id="rId2" Type="http://schemas.openxmlformats.org/officeDocument/2006/relationships/image" Target="../media/image16.png"/><Relationship Id="rId16" Type="http://schemas.microsoft.com/office/2007/relationships/hdphoto" Target="../media/hdphoto41.wdp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39.wdp"/><Relationship Id="rId5" Type="http://schemas.microsoft.com/office/2007/relationships/hdphoto" Target="../media/hdphoto2.wdp"/><Relationship Id="rId15" Type="http://schemas.openxmlformats.org/officeDocument/2006/relationships/image" Target="../media/image172.png"/><Relationship Id="rId23" Type="http://schemas.microsoft.com/office/2007/relationships/hdphoto" Target="../media/hdphoto42.wdp"/><Relationship Id="rId10" Type="http://schemas.openxmlformats.org/officeDocument/2006/relationships/image" Target="../media/image165.png"/><Relationship Id="rId19" Type="http://schemas.openxmlformats.org/officeDocument/2006/relationships/image" Target="../media/image173.png"/><Relationship Id="rId4" Type="http://schemas.openxmlformats.org/officeDocument/2006/relationships/image" Target="../media/image17.png"/><Relationship Id="rId9" Type="http://schemas.microsoft.com/office/2007/relationships/hdphoto" Target="../media/hdphoto4.wdp"/><Relationship Id="rId14" Type="http://schemas.microsoft.com/office/2007/relationships/hdphoto" Target="../media/hdphoto40.wdp"/><Relationship Id="rId22" Type="http://schemas.openxmlformats.org/officeDocument/2006/relationships/image" Target="../media/image17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3.png"/><Relationship Id="rId3" Type="http://schemas.microsoft.com/office/2007/relationships/hdphoto" Target="../media/hdphoto29.wdp"/><Relationship Id="rId7" Type="http://schemas.openxmlformats.org/officeDocument/2006/relationships/image" Target="../media/image179.png"/><Relationship Id="rId12" Type="http://schemas.openxmlformats.org/officeDocument/2006/relationships/image" Target="../media/image182.jpeg"/><Relationship Id="rId17" Type="http://schemas.microsoft.com/office/2007/relationships/hdphoto" Target="../media/hdphoto30.wdp"/><Relationship Id="rId2" Type="http://schemas.openxmlformats.org/officeDocument/2006/relationships/image" Target="../media/image124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3.wdp"/><Relationship Id="rId11" Type="http://schemas.openxmlformats.org/officeDocument/2006/relationships/image" Target="../media/image126.png"/><Relationship Id="rId5" Type="http://schemas.openxmlformats.org/officeDocument/2006/relationships/image" Target="../media/image178.png"/><Relationship Id="rId15" Type="http://schemas.openxmlformats.org/officeDocument/2006/relationships/image" Target="../media/image185.png"/><Relationship Id="rId10" Type="http://schemas.microsoft.com/office/2007/relationships/hdphoto" Target="../media/hdphoto44.wdp"/><Relationship Id="rId4" Type="http://schemas.openxmlformats.org/officeDocument/2006/relationships/image" Target="../media/image177.png"/><Relationship Id="rId9" Type="http://schemas.openxmlformats.org/officeDocument/2006/relationships/image" Target="../media/image181.png"/><Relationship Id="rId14" Type="http://schemas.openxmlformats.org/officeDocument/2006/relationships/image" Target="../media/image1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ckchaincenter.net/en/bitcoin-rainbow-chart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4.png"/><Relationship Id="rId18" Type="http://schemas.openxmlformats.org/officeDocument/2006/relationships/image" Target="../media/image197.png"/><Relationship Id="rId3" Type="http://schemas.openxmlformats.org/officeDocument/2006/relationships/image" Target="../media/image191.png"/><Relationship Id="rId7" Type="http://schemas.openxmlformats.org/officeDocument/2006/relationships/image" Target="../media/image82.png"/><Relationship Id="rId12" Type="http://schemas.openxmlformats.org/officeDocument/2006/relationships/image" Target="../media/image193.png"/><Relationship Id="rId17" Type="http://schemas.openxmlformats.org/officeDocument/2006/relationships/hyperlink" Target="https://monezon.com/" TargetMode="External"/><Relationship Id="rId2" Type="http://schemas.openxmlformats.org/officeDocument/2006/relationships/image" Target="../media/image190.png"/><Relationship Id="rId16" Type="http://schemas.openxmlformats.org/officeDocument/2006/relationships/hyperlink" Target="https://yo-crypto.com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11" Type="http://schemas.microsoft.com/office/2007/relationships/hdphoto" Target="../media/hdphoto46.wdp"/><Relationship Id="rId5" Type="http://schemas.openxmlformats.org/officeDocument/2006/relationships/image" Target="../media/image81.png"/><Relationship Id="rId15" Type="http://schemas.openxmlformats.org/officeDocument/2006/relationships/image" Target="../media/image196.png"/><Relationship Id="rId10" Type="http://schemas.openxmlformats.org/officeDocument/2006/relationships/image" Target="../media/image192.png"/><Relationship Id="rId19" Type="http://schemas.openxmlformats.org/officeDocument/2006/relationships/image" Target="../media/image198.png"/><Relationship Id="rId4" Type="http://schemas.microsoft.com/office/2007/relationships/hdphoto" Target="../media/hdphoto45.wdp"/><Relationship Id="rId9" Type="http://schemas.openxmlformats.org/officeDocument/2006/relationships/hyperlink" Target="https://www.bitrequest.io/brewery/" TargetMode="External"/><Relationship Id="rId14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3.png"/><Relationship Id="rId18" Type="http://schemas.microsoft.com/office/2007/relationships/hdphoto" Target="../media/hdphoto48.wdp"/><Relationship Id="rId3" Type="http://schemas.openxmlformats.org/officeDocument/2006/relationships/image" Target="../media/image190.png"/><Relationship Id="rId21" Type="http://schemas.openxmlformats.org/officeDocument/2006/relationships/image" Target="../media/image207.png"/><Relationship Id="rId7" Type="http://schemas.openxmlformats.org/officeDocument/2006/relationships/image" Target="../media/image82.png"/><Relationship Id="rId12" Type="http://schemas.openxmlformats.org/officeDocument/2006/relationships/image" Target="../media/image202.jpeg"/><Relationship Id="rId17" Type="http://schemas.openxmlformats.org/officeDocument/2006/relationships/image" Target="../media/image206.png"/><Relationship Id="rId2" Type="http://schemas.openxmlformats.org/officeDocument/2006/relationships/image" Target="../media/image199.jpeg"/><Relationship Id="rId16" Type="http://schemas.openxmlformats.org/officeDocument/2006/relationships/image" Target="../media/image205.png"/><Relationship Id="rId20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11" Type="http://schemas.openxmlformats.org/officeDocument/2006/relationships/image" Target="../media/image201.png"/><Relationship Id="rId5" Type="http://schemas.openxmlformats.org/officeDocument/2006/relationships/image" Target="../media/image81.png"/><Relationship Id="rId15" Type="http://schemas.microsoft.com/office/2007/relationships/hdphoto" Target="../media/hdphoto47.wdp"/><Relationship Id="rId23" Type="http://schemas.openxmlformats.org/officeDocument/2006/relationships/hyperlink" Target="https://relai.app/" TargetMode="External"/><Relationship Id="rId10" Type="http://schemas.openxmlformats.org/officeDocument/2006/relationships/image" Target="../media/image200.png"/><Relationship Id="rId19" Type="http://schemas.openxmlformats.org/officeDocument/2006/relationships/image" Target="../media/image78.png"/><Relationship Id="rId4" Type="http://schemas.openxmlformats.org/officeDocument/2006/relationships/hyperlink" Target="https://cakewallet.com/" TargetMode="External"/><Relationship Id="rId9" Type="http://schemas.openxmlformats.org/officeDocument/2006/relationships/hyperlink" Target="https://www.bitrequest.io/brewery/" TargetMode="External"/><Relationship Id="rId14" Type="http://schemas.openxmlformats.org/officeDocument/2006/relationships/image" Target="../media/image204.png"/><Relationship Id="rId22" Type="http://schemas.openxmlformats.org/officeDocument/2006/relationships/hyperlink" Target="https://monerujo.io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49.wdp"/><Relationship Id="rId3" Type="http://schemas.openxmlformats.org/officeDocument/2006/relationships/hyperlink" Target="https://www.bitrequest.io/brewery/" TargetMode="External"/><Relationship Id="rId7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hyperlink" Target="https://cakewallet.com/" TargetMode="External"/><Relationship Id="rId10" Type="http://schemas.microsoft.com/office/2007/relationships/hdphoto" Target="../media/hdphoto50.wdp"/><Relationship Id="rId4" Type="http://schemas.openxmlformats.org/officeDocument/2006/relationships/hyperlink" Target="https://lunu.io/products#payment-system" TargetMode="External"/><Relationship Id="rId9" Type="http://schemas.openxmlformats.org/officeDocument/2006/relationships/image" Target="../media/image21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7E1552-39AA-49DA-8375-3DC11329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267" y="1840675"/>
            <a:ext cx="9689226" cy="2253023"/>
          </a:xfrm>
        </p:spPr>
        <p:txBody>
          <a:bodyPr>
            <a:normAutofit/>
          </a:bodyPr>
          <a:lstStyle/>
          <a:p>
            <a:r>
              <a:rPr lang="fr-FR" sz="2300" dirty="0"/>
              <a:t>Pas de conflit d’intérêt -  Collectif citoyen et apartisan</a:t>
            </a:r>
            <a:br>
              <a:rPr lang="fr-FR" sz="2300" dirty="0"/>
            </a:br>
            <a:r>
              <a:rPr lang="fr-FR" sz="2300" dirty="0"/>
              <a:t>Expérimentés, actifs</a:t>
            </a:r>
            <a:br>
              <a:rPr lang="fr-FR" sz="2300" dirty="0"/>
            </a:br>
            <a:br>
              <a:rPr lang="fr-FR" sz="2300" dirty="0"/>
            </a:br>
            <a:r>
              <a:rPr lang="fr-FR" sz="2300" dirty="0"/>
              <a:t>Donner une direction claire pour une alternative + accompagner</a:t>
            </a:r>
            <a:br>
              <a:rPr lang="fr-FR" sz="2300" dirty="0"/>
            </a:br>
            <a:r>
              <a:rPr lang="fr-FR" sz="2300" dirty="0"/>
              <a:t>Pas là pour de la spéculation, mais pour des </a:t>
            </a:r>
            <a:r>
              <a:rPr lang="fr-FR" sz="2300" b="1" dirty="0"/>
              <a:t>outils monétaires </a:t>
            </a:r>
            <a:br>
              <a:rPr lang="fr-FR" sz="2300" b="1" dirty="0"/>
            </a:br>
            <a:r>
              <a:rPr lang="fr-FR" sz="2300" b="1" dirty="0"/>
              <a:t>citoyens et résilients</a:t>
            </a:r>
            <a:endParaRPr lang="en-US" sz="23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0176F-0638-405B-86AF-7732065AA4EF}"/>
              </a:ext>
            </a:extLst>
          </p:cNvPr>
          <p:cNvSpPr/>
          <p:nvPr/>
        </p:nvSpPr>
        <p:spPr>
          <a:xfrm>
            <a:off x="2238506" y="334011"/>
            <a:ext cx="753274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dirty="0"/>
              <a:t>Sortie progressive de l’euro en faillite</a:t>
            </a:r>
          </a:p>
          <a:p>
            <a:pPr algn="ctr"/>
            <a:r>
              <a:rPr lang="fr-FR" sz="2800" dirty="0"/>
              <a:t>- Proposition d’une solution alternative simple et applicable dès aujourd’hui -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D15C3-6C7A-4E14-8C78-91FC74C33701}"/>
              </a:ext>
            </a:extLst>
          </p:cNvPr>
          <p:cNvSpPr/>
          <p:nvPr/>
        </p:nvSpPr>
        <p:spPr>
          <a:xfrm>
            <a:off x="3642782" y="4204110"/>
            <a:ext cx="455765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/>
              <a:t>Twitter : </a:t>
            </a: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 action="ppaction://hlinkfile"/>
              </a:rPr>
              <a:t>@SortieDeBanque</a:t>
            </a:r>
            <a:br>
              <a:rPr lang="fr-FR" sz="2800" b="1" dirty="0"/>
            </a:br>
            <a:r>
              <a:rPr lang="fr-FR" sz="2800" b="1" dirty="0"/>
              <a:t>Telegram : @SortieDeBanque</a:t>
            </a:r>
          </a:p>
          <a:p>
            <a:pPr algn="ctr"/>
            <a:r>
              <a:rPr lang="fr-FR" sz="2800" b="1" dirty="0" err="1"/>
              <a:t>Youtube</a:t>
            </a:r>
            <a:r>
              <a:rPr lang="fr-FR" sz="2800" b="1" dirty="0"/>
              <a:t> : @SortieDeBanque</a:t>
            </a:r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A748809D-B4BE-42E6-86AC-9549B8C8D7A9}"/>
              </a:ext>
            </a:extLst>
          </p:cNvPr>
          <p:cNvSpPr/>
          <p:nvPr/>
        </p:nvSpPr>
        <p:spPr>
          <a:xfrm rot="5400000">
            <a:off x="402614" y="-402614"/>
            <a:ext cx="1879783" cy="2685011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FBF22C-74D2-4A66-819A-80A2F3AE6EAB}"/>
              </a:ext>
            </a:extLst>
          </p:cNvPr>
          <p:cNvSpPr/>
          <p:nvPr/>
        </p:nvSpPr>
        <p:spPr>
          <a:xfrm>
            <a:off x="370031" y="4978216"/>
            <a:ext cx="26850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/>
              <a:t>Créé : 08/2022</a:t>
            </a:r>
            <a:br>
              <a:rPr lang="fr-FR" sz="2000" i="1" dirty="0"/>
            </a:br>
            <a:r>
              <a:rPr lang="fr-FR" sz="2000" i="1" dirty="0"/>
              <a:t>Mise à jour :  </a:t>
            </a:r>
            <a:r>
              <a:rPr lang="fr-FR" sz="2000" b="1" i="1" dirty="0"/>
              <a:t>06/2024</a:t>
            </a:r>
          </a:p>
          <a:p>
            <a:endParaRPr lang="fr-FR" sz="2000" b="1" i="1" dirty="0"/>
          </a:p>
          <a:p>
            <a:r>
              <a:rPr lang="fr-FR" sz="2000" b="1" i="1" dirty="0"/>
              <a:t>Open Source !</a:t>
            </a:r>
            <a:br>
              <a:rPr lang="fr-FR" sz="2000" b="1" i="1" dirty="0"/>
            </a:br>
            <a:r>
              <a:rPr lang="fr-FR" sz="2000" b="1" i="1" u="sng" dirty="0">
                <a:solidFill>
                  <a:schemeClr val="accent5">
                    <a:lumMod val="75000"/>
                  </a:schemeClr>
                </a:solidFill>
              </a:rPr>
              <a:t>Merci de nous citer</a:t>
            </a:r>
            <a:endParaRPr lang="en-US" sz="2000" b="1" i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F77384-B4C7-1FA7-0C99-45B7A724016A}"/>
              </a:ext>
            </a:extLst>
          </p:cNvPr>
          <p:cNvSpPr txBox="1"/>
          <p:nvPr/>
        </p:nvSpPr>
        <p:spPr>
          <a:xfrm>
            <a:off x="3055042" y="5694471"/>
            <a:ext cx="5646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Clause de non-</a:t>
            </a:r>
            <a:r>
              <a:rPr lang="en-US" sz="1600" dirty="0" err="1">
                <a:solidFill>
                  <a:schemeClr val="dk1"/>
                </a:solidFill>
              </a:rPr>
              <a:t>responsabilité</a:t>
            </a:r>
            <a:r>
              <a:rPr lang="en-US" sz="1600" dirty="0">
                <a:solidFill>
                  <a:schemeClr val="dk1"/>
                </a:solidFill>
              </a:rPr>
              <a:t> (extrait) – </a:t>
            </a:r>
            <a:r>
              <a:rPr lang="en-US" sz="1600" dirty="0" err="1">
                <a:solidFill>
                  <a:schemeClr val="dk1"/>
                </a:solidFill>
              </a:rPr>
              <a:t>Rien</a:t>
            </a:r>
            <a:r>
              <a:rPr lang="en-US" sz="1600" dirty="0">
                <a:solidFill>
                  <a:schemeClr val="dk1"/>
                </a:solidFill>
              </a:rPr>
              <a:t> de </a:t>
            </a:r>
            <a:r>
              <a:rPr lang="en-US" sz="1600" dirty="0" err="1">
                <a:solidFill>
                  <a:schemeClr val="dk1"/>
                </a:solidFill>
              </a:rPr>
              <a:t>ce</a:t>
            </a:r>
            <a:r>
              <a:rPr lang="en-US" sz="1600" dirty="0">
                <a:solidFill>
                  <a:schemeClr val="dk1"/>
                </a:solidFill>
              </a:rPr>
              <a:t> qui suit ne fait office de conseil financier. </a:t>
            </a:r>
            <a:r>
              <a:rPr lang="en-US" sz="1600" dirty="0" err="1">
                <a:solidFill>
                  <a:schemeClr val="dk1"/>
                </a:solidFill>
              </a:rPr>
              <a:t>Faites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toujours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vos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propres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recherches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avant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toute</a:t>
            </a:r>
            <a:r>
              <a:rPr lang="en-US" sz="1600" dirty="0">
                <a:solidFill>
                  <a:schemeClr val="dk1"/>
                </a:solidFill>
              </a:rPr>
              <a:t> decision </a:t>
            </a:r>
            <a:r>
              <a:rPr lang="en-US" sz="1600" dirty="0" err="1">
                <a:solidFill>
                  <a:schemeClr val="dk1"/>
                </a:solidFill>
              </a:rPr>
              <a:t>d'investissement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276D37-3199-B055-0CD9-0D46ECDD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960" y="4158550"/>
            <a:ext cx="1944948" cy="1951419"/>
          </a:xfrm>
          <a:prstGeom prst="rect">
            <a:avLst/>
          </a:prstGeom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1CCEC496-7DDD-4F98-B7FC-030C2D496F10}"/>
              </a:ext>
            </a:extLst>
          </p:cNvPr>
          <p:cNvSpPr/>
          <p:nvPr/>
        </p:nvSpPr>
        <p:spPr>
          <a:xfrm rot="16200000">
            <a:off x="9909603" y="4575602"/>
            <a:ext cx="1879783" cy="2685011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A65801B-CF7F-9B18-8B76-9BFFF237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76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0B3982-B943-E287-7F83-B18B9DAC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61" y="223073"/>
            <a:ext cx="7995136" cy="523220"/>
          </a:xfrm>
        </p:spPr>
        <p:txBody>
          <a:bodyPr>
            <a:noAutofit/>
          </a:bodyPr>
          <a:lstStyle/>
          <a:p>
            <a:r>
              <a:rPr lang="fr-FR" sz="3200" b="1" u="sng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Résilience nationale</a:t>
            </a:r>
            <a:r>
              <a:rPr lang="fr-FR" sz="3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 - Sortie de banque</a:t>
            </a:r>
            <a:endParaRPr lang="en-US" sz="3200" b="1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0086469-7230-24C0-62F9-95FA7CC057E8}"/>
              </a:ext>
            </a:extLst>
          </p:cNvPr>
          <p:cNvCxnSpPr>
            <a:cxnSpLocks/>
          </p:cNvCxnSpPr>
          <p:nvPr/>
        </p:nvCxnSpPr>
        <p:spPr>
          <a:xfrm flipH="1" flipV="1">
            <a:off x="1496292" y="1217721"/>
            <a:ext cx="0" cy="446970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3D75D16E-B8A4-ECF3-28C1-61014A2215D7}"/>
              </a:ext>
            </a:extLst>
          </p:cNvPr>
          <p:cNvSpPr/>
          <p:nvPr/>
        </p:nvSpPr>
        <p:spPr>
          <a:xfrm>
            <a:off x="1423190" y="3565700"/>
            <a:ext cx="169954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0BB0E25-5490-3B12-53FC-F0DB5708D776}"/>
              </a:ext>
            </a:extLst>
          </p:cNvPr>
          <p:cNvSpPr/>
          <p:nvPr/>
        </p:nvSpPr>
        <p:spPr>
          <a:xfrm>
            <a:off x="1422365" y="2548449"/>
            <a:ext cx="169954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D028DB9-B42F-17E9-7BFA-9895441CDB87}"/>
              </a:ext>
            </a:extLst>
          </p:cNvPr>
          <p:cNvSpPr txBox="1"/>
          <p:nvPr/>
        </p:nvSpPr>
        <p:spPr>
          <a:xfrm>
            <a:off x="1799457" y="1079014"/>
            <a:ext cx="504335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 err="1">
                <a:solidFill>
                  <a:srgbClr val="002060"/>
                </a:solidFill>
                <a:latin typeface="Calibri" panose="020F0502020204030204"/>
              </a:rPr>
              <a:t>Moyen</a:t>
            </a: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Calibri" panose="020F0502020204030204"/>
              </a:rPr>
              <a:t>d'échange</a:t>
            </a: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Calibri" panose="020F0502020204030204"/>
              </a:rPr>
              <a:t>collectif</a:t>
            </a: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 et souverain : 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Bitcoin &amp; Monero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74743D6-9BDC-E7D2-FE9A-D1CB47B6A352}"/>
              </a:ext>
            </a:extLst>
          </p:cNvPr>
          <p:cNvSpPr/>
          <p:nvPr/>
        </p:nvSpPr>
        <p:spPr>
          <a:xfrm>
            <a:off x="1422365" y="1488642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0461C0B-0B1B-EE59-8280-66B3F6B84C93}"/>
              </a:ext>
            </a:extLst>
          </p:cNvPr>
          <p:cNvSpPr txBox="1"/>
          <p:nvPr/>
        </p:nvSpPr>
        <p:spPr>
          <a:xfrm>
            <a:off x="1768997" y="2215908"/>
            <a:ext cx="622353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 err="1">
                <a:solidFill>
                  <a:srgbClr val="002060"/>
                </a:solidFill>
                <a:latin typeface="Calibri" panose="020F0502020204030204"/>
              </a:rPr>
              <a:t>Métaux</a:t>
            </a: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Calibri" panose="020F0502020204030204"/>
              </a:rPr>
              <a:t>précieux</a:t>
            </a: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 : 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en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cas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 de WW3 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ou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 </a:t>
            </a:r>
            <a:br>
              <a:rPr lang="en-US" sz="2600" dirty="0">
                <a:solidFill>
                  <a:srgbClr val="002060"/>
                </a:solidFill>
                <a:latin typeface="Calibri" panose="020F0502020204030204"/>
              </a:rPr>
            </a:b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rupture Internet longue durée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759F6E-3B1B-9695-6B1F-584FB42A4BD8}"/>
              </a:ext>
            </a:extLst>
          </p:cNvPr>
          <p:cNvSpPr txBox="1"/>
          <p:nvPr/>
        </p:nvSpPr>
        <p:spPr>
          <a:xfrm>
            <a:off x="1789288" y="3242644"/>
            <a:ext cx="49744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Cash/</a:t>
            </a:r>
            <a:r>
              <a:rPr lang="en-US" sz="2600" b="1" dirty="0" err="1">
                <a:solidFill>
                  <a:srgbClr val="002060"/>
                </a:solidFill>
                <a:latin typeface="Calibri" panose="020F0502020204030204"/>
              </a:rPr>
              <a:t>espèces</a:t>
            </a: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 : 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2 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semaines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 de 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réserve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familiale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 minimum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07DD06-DADE-E807-FFA9-73A6BB2A912D}"/>
              </a:ext>
            </a:extLst>
          </p:cNvPr>
          <p:cNvSpPr txBox="1"/>
          <p:nvPr/>
        </p:nvSpPr>
        <p:spPr>
          <a:xfrm>
            <a:off x="1799456" y="4872499"/>
            <a:ext cx="544235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 err="1">
                <a:solidFill>
                  <a:srgbClr val="002060"/>
                </a:solidFill>
                <a:latin typeface="Calibri" panose="020F0502020204030204"/>
              </a:rPr>
              <a:t>Fermer</a:t>
            </a: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 les assurances-vies 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et 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certains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livrets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 '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bloqués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'.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E1D1C5A-4453-7BD0-78A5-0DBD9C3590A3}"/>
              </a:ext>
            </a:extLst>
          </p:cNvPr>
          <p:cNvSpPr/>
          <p:nvPr/>
        </p:nvSpPr>
        <p:spPr>
          <a:xfrm>
            <a:off x="1423190" y="5223625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Logo, logos, monero icon - Free download on Iconfinder">
            <a:extLst>
              <a:ext uri="{FF2B5EF4-FFF2-40B4-BE49-F238E27FC236}">
                <a16:creationId xmlns:a16="http://schemas.microsoft.com/office/drawing/2014/main" id="{F3B78396-A650-1D0C-EFD6-1FBCD1A1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017" y="1141266"/>
            <a:ext cx="796934" cy="79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CCDB564-F1F0-49A9-948C-864B01D92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83" y="1187054"/>
            <a:ext cx="702888" cy="7028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B280C66-B4F3-BD21-CC81-25499455A8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781" y="2410342"/>
            <a:ext cx="657533" cy="65642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CC1EBF5-5FD2-73BA-558E-0016B8CB57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6060" y="2173486"/>
            <a:ext cx="657533" cy="656424"/>
          </a:xfrm>
          <a:prstGeom prst="rect">
            <a:avLst/>
          </a:prstGeom>
        </p:spPr>
      </p:pic>
      <p:pic>
        <p:nvPicPr>
          <p:cNvPr id="20" name="Picture 6" descr="Cours et Meilleur Prix Lingot 1 Kilo d'Argent Achat Vente">
            <a:extLst>
              <a:ext uri="{FF2B5EF4-FFF2-40B4-BE49-F238E27FC236}">
                <a16:creationId xmlns:a16="http://schemas.microsoft.com/office/drawing/2014/main" id="{8E376C4F-596D-59D6-9F09-1C2CF4A98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2717" y="2188751"/>
            <a:ext cx="543375" cy="8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70D0851-508F-70C2-19AD-48BBCD48A27F}"/>
              </a:ext>
            </a:extLst>
          </p:cNvPr>
          <p:cNvSpPr txBox="1"/>
          <p:nvPr/>
        </p:nvSpPr>
        <p:spPr>
          <a:xfrm>
            <a:off x="5806244" y="2645385"/>
            <a:ext cx="158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aux vols)</a:t>
            </a:r>
            <a:endParaRPr lang="en-US" sz="2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BE28C5F-AF46-9071-28DE-E25D58042528}"/>
              </a:ext>
            </a:extLst>
          </p:cNvPr>
          <p:cNvSpPr txBox="1"/>
          <p:nvPr/>
        </p:nvSpPr>
        <p:spPr>
          <a:xfrm>
            <a:off x="1231901" y="6124818"/>
            <a:ext cx="8864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i="1" dirty="0"/>
              <a:t>Ceci n’est en aucun cas un conseil en investissement</a:t>
            </a:r>
            <a:r>
              <a:rPr lang="fr-FR" sz="1500" i="1" dirty="0"/>
              <a:t>. Nous utilisons ces actifs dont BTC/XMR avant tout pour leur intérêt technique/pratique et leur forte résilience ! Faites vos propres recherches, adressez-vous à des pros.</a:t>
            </a:r>
            <a:endParaRPr lang="en-US" sz="1500" i="1" dirty="0"/>
          </a:p>
        </p:txBody>
      </p:sp>
      <p:pic>
        <p:nvPicPr>
          <p:cNvPr id="23" name="Picture 4" descr="Euro argent plat glyphe icône image libre de droit par ahasoft © #121126228">
            <a:extLst>
              <a:ext uri="{FF2B5EF4-FFF2-40B4-BE49-F238E27FC236}">
                <a16:creationId xmlns:a16="http://schemas.microsoft.com/office/drawing/2014/main" id="{16C316D8-A7F3-E836-611E-2D54810CF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5" t="9227" r="-1" b="11060"/>
          <a:stretch/>
        </p:blipFill>
        <p:spPr bwMode="auto">
          <a:xfrm>
            <a:off x="6355340" y="3323493"/>
            <a:ext cx="888895" cy="7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F0C449C-90B5-26D9-051B-969539D6D3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12" y="3333587"/>
            <a:ext cx="771910" cy="767423"/>
          </a:xfrm>
          <a:prstGeom prst="rect">
            <a:avLst/>
          </a:prstGeom>
        </p:spPr>
      </p:pic>
      <p:pic>
        <p:nvPicPr>
          <p:cNvPr id="25" name="Picture 6" descr="Visa Debit Cards | Visa">
            <a:extLst>
              <a:ext uri="{FF2B5EF4-FFF2-40B4-BE49-F238E27FC236}">
                <a16:creationId xmlns:a16="http://schemas.microsoft.com/office/drawing/2014/main" id="{6DEE8A53-E7AE-7CF6-466E-48B8083B6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9579" y="3485793"/>
            <a:ext cx="796978" cy="50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55B2422-6F5A-C79B-A44B-B8DAE92E1149}"/>
              </a:ext>
            </a:extLst>
          </p:cNvPr>
          <p:cNvCxnSpPr>
            <a:cxnSpLocks/>
          </p:cNvCxnSpPr>
          <p:nvPr/>
        </p:nvCxnSpPr>
        <p:spPr>
          <a:xfrm>
            <a:off x="8222566" y="3500330"/>
            <a:ext cx="982058" cy="4685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Generic Bank Logo - LogoDix">
            <a:extLst>
              <a:ext uri="{FF2B5EF4-FFF2-40B4-BE49-F238E27FC236}">
                <a16:creationId xmlns:a16="http://schemas.microsoft.com/office/drawing/2014/main" id="{6F66B4FF-CB58-3D7F-049D-3C3BE266F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102" y="4867650"/>
            <a:ext cx="1191141" cy="8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E5A415E-D75F-4F52-9F22-4E436E613AF4}"/>
              </a:ext>
            </a:extLst>
          </p:cNvPr>
          <p:cNvCxnSpPr>
            <a:cxnSpLocks/>
          </p:cNvCxnSpPr>
          <p:nvPr/>
        </p:nvCxnSpPr>
        <p:spPr>
          <a:xfrm>
            <a:off x="7367768" y="5053922"/>
            <a:ext cx="1102835" cy="48797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416B2E53-3D69-BEAD-9096-4CD258F7F16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74369" y="4869537"/>
            <a:ext cx="756665" cy="883159"/>
          </a:xfrm>
          <a:prstGeom prst="rect">
            <a:avLst/>
          </a:prstGeom>
        </p:spPr>
      </p:pic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64B1AB67-4FFA-88A3-5451-0A1B50465FAA}"/>
              </a:ext>
            </a:extLst>
          </p:cNvPr>
          <p:cNvSpPr/>
          <p:nvPr/>
        </p:nvSpPr>
        <p:spPr>
          <a:xfrm>
            <a:off x="8495694" y="5172282"/>
            <a:ext cx="388774" cy="255185"/>
          </a:xfrm>
          <a:prstGeom prst="rightArrow">
            <a:avLst/>
          </a:prstGeom>
          <a:solidFill>
            <a:srgbClr val="0070C0"/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6" descr="Google (Android 12L)">
            <a:extLst>
              <a:ext uri="{FF2B5EF4-FFF2-40B4-BE49-F238E27FC236}">
                <a16:creationId xmlns:a16="http://schemas.microsoft.com/office/drawing/2014/main" id="{C9F3FFEF-AC40-075D-BAFC-A1B09F7B8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702" y="275545"/>
            <a:ext cx="453508" cy="45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674D99FB-E7E6-FA39-91B0-56B85E20B612}"/>
              </a:ext>
            </a:extLst>
          </p:cNvPr>
          <p:cNvSpPr txBox="1"/>
          <p:nvPr/>
        </p:nvSpPr>
        <p:spPr>
          <a:xfrm>
            <a:off x="5249545" y="665846"/>
            <a:ext cx="28200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5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@SortieDeBanque – V1 Oct. 2023</a:t>
            </a:r>
            <a:endParaRPr lang="en-US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F6FA009-C7D3-84AF-98F5-2438A1EFAD97}"/>
              </a:ext>
            </a:extLst>
          </p:cNvPr>
          <p:cNvSpPr txBox="1"/>
          <p:nvPr/>
        </p:nvSpPr>
        <p:spPr>
          <a:xfrm>
            <a:off x="3833429" y="1831753"/>
            <a:ext cx="1917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Calibri" panose="020F0502020204030204"/>
              </a:rPr>
              <a:t>sur plaques métal</a:t>
            </a:r>
            <a:endParaRPr lang="en-US" sz="2000" dirty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E14AF8C5-4E92-5673-57BB-26B941F33E7A}"/>
              </a:ext>
            </a:extLst>
          </p:cNvPr>
          <p:cNvSpPr/>
          <p:nvPr/>
        </p:nvSpPr>
        <p:spPr>
          <a:xfrm>
            <a:off x="1420658" y="4425664"/>
            <a:ext cx="169954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EC62D5D-70CC-57B3-D2CA-358768E35D2A}"/>
              </a:ext>
            </a:extLst>
          </p:cNvPr>
          <p:cNvSpPr txBox="1"/>
          <p:nvPr/>
        </p:nvSpPr>
        <p:spPr>
          <a:xfrm>
            <a:off x="1799455" y="4258288"/>
            <a:ext cx="7405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 err="1">
                <a:solidFill>
                  <a:srgbClr val="002060"/>
                </a:solidFill>
                <a:latin typeface="Calibri" panose="020F0502020204030204"/>
              </a:rPr>
              <a:t>Troc</a:t>
            </a: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 et </a:t>
            </a:r>
            <a:r>
              <a:rPr lang="en-US" sz="2600" b="1" dirty="0" err="1">
                <a:solidFill>
                  <a:srgbClr val="002060"/>
                </a:solidFill>
                <a:latin typeface="Calibri" panose="020F0502020204030204"/>
              </a:rPr>
              <a:t>monnaies</a:t>
            </a:r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 locales : 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avec </a:t>
            </a:r>
            <a:r>
              <a:rPr lang="en-US" sz="2600" dirty="0" err="1">
                <a:solidFill>
                  <a:srgbClr val="002060"/>
                </a:solidFill>
                <a:latin typeface="Calibri" panose="020F0502020204030204"/>
              </a:rPr>
              <a:t>notre</a:t>
            </a:r>
            <a:r>
              <a:rPr lang="en-US" sz="2600" dirty="0">
                <a:solidFill>
                  <a:srgbClr val="002060"/>
                </a:solidFill>
                <a:latin typeface="Calibri" panose="020F0502020204030204"/>
              </a:rPr>
              <a:t> entourage local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F5AA789-3644-FFDE-0946-7B3574097A1C}"/>
              </a:ext>
            </a:extLst>
          </p:cNvPr>
          <p:cNvSpPr txBox="1"/>
          <p:nvPr/>
        </p:nvSpPr>
        <p:spPr>
          <a:xfrm>
            <a:off x="4124588" y="5280320"/>
            <a:ext cx="47598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Calibri" panose="020F0502020204030204"/>
              </a:rPr>
              <a:t>Endettement France &gt; 135%/PIB</a:t>
            </a:r>
            <a:br>
              <a:rPr lang="fr-FR" sz="1400" dirty="0">
                <a:solidFill>
                  <a:srgbClr val="002060"/>
                </a:solidFill>
                <a:latin typeface="Calibri" panose="020F0502020204030204"/>
              </a:rPr>
            </a:br>
            <a:r>
              <a:rPr lang="fr-FR" sz="1400" dirty="0">
                <a:solidFill>
                  <a:srgbClr val="002060"/>
                </a:solidFill>
                <a:latin typeface="Calibri" panose="020F0502020204030204"/>
              </a:rPr>
              <a:t>1</a:t>
            </a:r>
            <a:r>
              <a:rPr lang="fr-FR" sz="1400" baseline="30000" dirty="0">
                <a:solidFill>
                  <a:srgbClr val="002060"/>
                </a:solidFill>
                <a:latin typeface="Calibri" panose="020F0502020204030204"/>
              </a:rPr>
              <a:t>er</a:t>
            </a:r>
            <a:r>
              <a:rPr lang="fr-FR" sz="1400" dirty="0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fr-FR" sz="1400" dirty="0" err="1">
                <a:solidFill>
                  <a:srgbClr val="002060"/>
                </a:solidFill>
                <a:latin typeface="Calibri" panose="020F0502020204030204"/>
              </a:rPr>
              <a:t>avertissmt</a:t>
            </a:r>
            <a:r>
              <a:rPr lang="fr-FR" sz="1400" dirty="0">
                <a:solidFill>
                  <a:srgbClr val="002060"/>
                </a:solidFill>
                <a:latin typeface="Calibri" panose="020F0502020204030204"/>
              </a:rPr>
              <a:t> FMI, faillite Grèce à 170%+..</a:t>
            </a:r>
            <a:br>
              <a:rPr lang="fr-FR" sz="1400" dirty="0">
                <a:solidFill>
                  <a:srgbClr val="002060"/>
                </a:solidFill>
                <a:latin typeface="Calibri" panose="020F0502020204030204"/>
              </a:rPr>
            </a:br>
            <a:r>
              <a:rPr lang="fr-FR" sz="1400" dirty="0">
                <a:solidFill>
                  <a:srgbClr val="002060"/>
                </a:solidFill>
                <a:latin typeface="Calibri" panose="020F0502020204030204"/>
              </a:rPr>
              <a:t>Et fond FR ne garantit pas </a:t>
            </a:r>
            <a:r>
              <a:rPr lang="fr-FR" sz="1400" strike="sngStrike" dirty="0">
                <a:solidFill>
                  <a:srgbClr val="002060"/>
                </a:solidFill>
                <a:latin typeface="Calibri" panose="020F0502020204030204"/>
              </a:rPr>
              <a:t>100 000€</a:t>
            </a:r>
            <a:r>
              <a:rPr lang="fr-FR" sz="1400" dirty="0">
                <a:solidFill>
                  <a:srgbClr val="002060"/>
                </a:solidFill>
                <a:latin typeface="Calibri" panose="020F0502020204030204"/>
              </a:rPr>
              <a:t> mais - de 1000€ !.. </a:t>
            </a:r>
            <a:endParaRPr lang="en-US" sz="2000" dirty="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3F8C51-FE2D-1CA5-8F11-656B12217DC8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76" y="2328179"/>
            <a:ext cx="756666" cy="74484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F9F6D9-131E-125B-3BAF-536BF763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9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44C04D-1DB8-4013-8B94-A88201B0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25" y="71562"/>
            <a:ext cx="10398760" cy="1977783"/>
          </a:xfrm>
        </p:spPr>
        <p:txBody>
          <a:bodyPr>
            <a:noAutofit/>
          </a:bodyPr>
          <a:lstStyle/>
          <a:p>
            <a:r>
              <a:rPr lang="fr-FR" sz="2800" dirty="0"/>
              <a:t>Mais alors qui gère et « produit » cette monnaie ? </a:t>
            </a: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Gestion : nœuds serveurs </a:t>
            </a:r>
            <a:r>
              <a:rPr lang="fr-FR" sz="2800" dirty="0" err="1"/>
              <a:t>Monero</a:t>
            </a:r>
            <a:r>
              <a:rPr lang="fr-FR" sz="2800" dirty="0"/>
              <a:t>/Bitcoin – inarrêtable.</a:t>
            </a:r>
            <a:br>
              <a:rPr lang="fr-FR" sz="2800" dirty="0"/>
            </a:br>
            <a:r>
              <a:rPr lang="fr-FR" sz="2000" dirty="0"/>
              <a:t>Un autre avantage de </a:t>
            </a:r>
            <a:r>
              <a:rPr lang="fr-FR" sz="2000" dirty="0" err="1"/>
              <a:t>Monero</a:t>
            </a:r>
            <a:r>
              <a:rPr lang="fr-FR" sz="2000" dirty="0"/>
              <a:t> est que n’importe qui peut le miner avec son PC, </a:t>
            </a:r>
            <a:br>
              <a:rPr lang="fr-FR" sz="2000" dirty="0"/>
            </a:br>
            <a:r>
              <a:rPr lang="fr-FR" sz="2000" dirty="0"/>
              <a:t>(Bitcoin est miné de préférence avec du matériel particulier)</a:t>
            </a:r>
            <a:endParaRPr lang="en-US" sz="28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FDFB464-EB0F-4DB4-982D-B5F74F251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61" y="2210248"/>
            <a:ext cx="6312821" cy="4351338"/>
          </a:xfrm>
        </p:spPr>
      </p:pic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AB36F5FE-85E9-46DD-AF76-C01D650BA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51" y="2921000"/>
            <a:ext cx="2765288" cy="27652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2EF6FF6-AB6C-2097-C02E-DB5C53DD9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7" b="97000" l="3448" r="96076">
                        <a14:foregroundMark x1="29013" y1="9833" x2="18074" y2="22667"/>
                        <a14:foregroundMark x1="18074" y1="22667" x2="18074" y2="23833"/>
                        <a14:foregroundMark x1="16885" y1="76333" x2="25565" y2="95833"/>
                        <a14:foregroundMark x1="25565" y1="95833" x2="26754" y2="96167"/>
                        <a14:foregroundMark x1="70036" y1="92167" x2="11177" y2="92833"/>
                        <a14:foregroundMark x1="82283" y1="91667" x2="49227" y2="92667"/>
                        <a14:foregroundMark x1="89180" y1="93167" x2="79191" y2="77833"/>
                        <a14:foregroundMark x1="79191" y1="77833" x2="78835" y2="76833"/>
                        <a14:foregroundMark x1="90131" y1="89667" x2="84067" y2="75500"/>
                        <a14:foregroundMark x1="92390" y1="94167" x2="86326" y2="79333"/>
                        <a14:foregroundMark x1="95719" y1="95167" x2="86088" y2="79167"/>
                        <a14:foregroundMark x1="95719" y1="94000" x2="87872" y2="79000"/>
                        <a14:foregroundMark x1="93817" y1="90500" x2="95125" y2="91500"/>
                        <a14:foregroundMark x1="76338" y1="81333" x2="48395" y2="82667"/>
                        <a14:foregroundMark x1="76338" y1="79333" x2="32699" y2="79500"/>
                        <a14:foregroundMark x1="51962" y1="82500" x2="23424" y2="74500"/>
                        <a14:foregroundMark x1="23424" y1="74500" x2="20095" y2="66667"/>
                        <a14:foregroundMark x1="19976" y1="73500" x2="8561" y2="90833"/>
                        <a14:foregroundMark x1="6064" y1="92167" x2="16885" y2="74333"/>
                        <a14:foregroundMark x1="4281" y1="93500" x2="16290" y2="76167"/>
                        <a14:foregroundMark x1="39120" y1="87833" x2="65279" y2="88500"/>
                        <a14:foregroundMark x1="17836" y1="72833" x2="17360" y2="59667"/>
                        <a14:foregroundMark x1="23187" y1="71833" x2="37931" y2="71333"/>
                        <a14:foregroundMark x1="61712" y1="70667" x2="33650" y2="71667"/>
                        <a14:foregroundMark x1="72652" y1="72833" x2="34245" y2="76667"/>
                        <a14:foregroundMark x1="79548" y1="72500" x2="54816" y2="77500"/>
                        <a14:foregroundMark x1="79786" y1="76667" x2="82996" y2="67167"/>
                        <a14:foregroundMark x1="80262" y1="73000" x2="69560" y2="79333"/>
                        <a14:foregroundMark x1="85256" y1="69167" x2="84304" y2="60000"/>
                        <a14:foregroundMark x1="83353" y1="64000" x2="83115" y2="47333"/>
                        <a14:foregroundMark x1="84185" y1="51833" x2="84185" y2="20000"/>
                        <a14:foregroundMark x1="84185" y1="21667" x2="72414" y2="10667"/>
                        <a14:foregroundMark x1="72414" y1="10667" x2="17479" y2="14333"/>
                        <a14:foregroundMark x1="16766" y1="17500" x2="17479" y2="62333"/>
                        <a14:foregroundMark x1="96076" y1="93833" x2="92747" y2="89000"/>
                        <a14:foregroundMark x1="6183" y1="89833" x2="20927" y2="96167"/>
                        <a14:foregroundMark x1="20927" y1="96167" x2="37574" y2="96000"/>
                        <a14:foregroundMark x1="37574" y1="96000" x2="96195" y2="97000"/>
                        <a14:foregroundMark x1="17122" y1="95500" x2="3448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05" y="5776106"/>
            <a:ext cx="1057680" cy="75458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04C22B-ACED-0EB4-2DF3-4768B59E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2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D6A206-245B-C500-D8A8-35F5D39A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12</a:t>
            </a:fld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682D2EC-3520-EAF6-9ECF-49112B9D8E01}"/>
              </a:ext>
            </a:extLst>
          </p:cNvPr>
          <p:cNvSpPr txBox="1">
            <a:spLocks/>
          </p:cNvSpPr>
          <p:nvPr/>
        </p:nvSpPr>
        <p:spPr>
          <a:xfrm>
            <a:off x="784867" y="940316"/>
            <a:ext cx="6600733" cy="910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300" dirty="0">
                <a:latin typeface="+mn-lt"/>
              </a:rPr>
              <a:t>= fichier "comptable" avec toutes les transactions.</a:t>
            </a:r>
            <a:br>
              <a:rPr lang="fr-FR" sz="2300" dirty="0">
                <a:latin typeface="+mn-lt"/>
              </a:rPr>
            </a:br>
            <a:r>
              <a:rPr lang="fr-FR" sz="2300" dirty="0">
                <a:latin typeface="+mn-lt"/>
              </a:rPr>
              <a:t>Synchronisé entre tous les </a:t>
            </a:r>
            <a:r>
              <a:rPr lang="fr-FR" sz="2300" dirty="0" err="1">
                <a:latin typeface="+mn-lt"/>
              </a:rPr>
              <a:t>noeuds</a:t>
            </a:r>
            <a:endParaRPr lang="fr-FR" sz="2300" dirty="0">
              <a:latin typeface="+mn-lt"/>
            </a:endParaRPr>
          </a:p>
        </p:txBody>
      </p:sp>
      <p:pic>
        <p:nvPicPr>
          <p:cNvPr id="5" name="Picture 2" descr="Excel_Rang_1">
            <a:extLst>
              <a:ext uri="{FF2B5EF4-FFF2-40B4-BE49-F238E27FC236}">
                <a16:creationId xmlns:a16="http://schemas.microsoft.com/office/drawing/2014/main" id="{2661A845-4105-A731-10B7-125EB5561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07" y="2449093"/>
            <a:ext cx="2614815" cy="21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xcel_Rang_1">
            <a:extLst>
              <a:ext uri="{FF2B5EF4-FFF2-40B4-BE49-F238E27FC236}">
                <a16:creationId xmlns:a16="http://schemas.microsoft.com/office/drawing/2014/main" id="{053E68B5-56A5-0B7F-05E3-317398CA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56" y="3260841"/>
            <a:ext cx="2733586" cy="220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FF370CC2-42AC-82F9-9744-2B9F11646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984" y="505653"/>
            <a:ext cx="1863038" cy="1434853"/>
          </a:xfrm>
          <a:prstGeom prst="rect">
            <a:avLst/>
          </a:prstGeom>
        </p:spPr>
      </p:pic>
      <p:pic>
        <p:nvPicPr>
          <p:cNvPr id="10" name="Picture 2" descr="3d illustration of many laptop computers over white background Stock Photo  - Alamy">
            <a:extLst>
              <a:ext uri="{FF2B5EF4-FFF2-40B4-BE49-F238E27FC236}">
                <a16:creationId xmlns:a16="http://schemas.microsoft.com/office/drawing/2014/main" id="{C3DA73C7-46E7-2511-C5F2-557097176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737" y="1029913"/>
            <a:ext cx="1367714" cy="9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A4B3E5A-3994-86BB-666D-68F949E6475B}"/>
              </a:ext>
            </a:extLst>
          </p:cNvPr>
          <p:cNvCxnSpPr>
            <a:cxnSpLocks/>
          </p:cNvCxnSpPr>
          <p:nvPr/>
        </p:nvCxnSpPr>
        <p:spPr>
          <a:xfrm>
            <a:off x="8017042" y="2159401"/>
            <a:ext cx="153824" cy="224005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F70D0A5-367F-B398-E795-01E7F7FF4C00}"/>
              </a:ext>
            </a:extLst>
          </p:cNvPr>
          <p:cNvCxnSpPr>
            <a:cxnSpLocks/>
          </p:cNvCxnSpPr>
          <p:nvPr/>
        </p:nvCxnSpPr>
        <p:spPr>
          <a:xfrm>
            <a:off x="8261539" y="1997012"/>
            <a:ext cx="322979" cy="12259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B89BF5D-3EC7-9793-974F-AB21CE502B4C}"/>
              </a:ext>
            </a:extLst>
          </p:cNvPr>
          <p:cNvCxnSpPr>
            <a:cxnSpLocks/>
          </p:cNvCxnSpPr>
          <p:nvPr/>
        </p:nvCxnSpPr>
        <p:spPr>
          <a:xfrm>
            <a:off x="8472746" y="1918116"/>
            <a:ext cx="333902" cy="81342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12059F7-6D49-5539-ABD6-EF96C819FF6C}"/>
              </a:ext>
            </a:extLst>
          </p:cNvPr>
          <p:cNvCxnSpPr>
            <a:cxnSpLocks/>
          </p:cNvCxnSpPr>
          <p:nvPr/>
        </p:nvCxnSpPr>
        <p:spPr>
          <a:xfrm flipV="1">
            <a:off x="9106062" y="796369"/>
            <a:ext cx="923309" cy="28212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46AF236-058D-14DC-5911-A3ECCAF0DABC}"/>
              </a:ext>
            </a:extLst>
          </p:cNvPr>
          <p:cNvCxnSpPr>
            <a:cxnSpLocks/>
          </p:cNvCxnSpPr>
          <p:nvPr/>
        </p:nvCxnSpPr>
        <p:spPr>
          <a:xfrm flipV="1">
            <a:off x="9161329" y="1223079"/>
            <a:ext cx="1017285" cy="18264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77BC3AE-BE49-4F89-CF0A-1CB98137640D}"/>
              </a:ext>
            </a:extLst>
          </p:cNvPr>
          <p:cNvCxnSpPr>
            <a:cxnSpLocks/>
          </p:cNvCxnSpPr>
          <p:nvPr/>
        </p:nvCxnSpPr>
        <p:spPr>
          <a:xfrm>
            <a:off x="9062451" y="1687854"/>
            <a:ext cx="111616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4A4D152D-F374-CBAC-6370-97C11F09C2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11" y="1912552"/>
            <a:ext cx="5726700" cy="354983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716AB4A-AE08-B56B-D204-DD06B02B2B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321" y="2042373"/>
            <a:ext cx="3205779" cy="188192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A3653C4-F98C-9008-8DB8-C6E0F73A6C77}"/>
              </a:ext>
            </a:extLst>
          </p:cNvPr>
          <p:cNvSpPr txBox="1"/>
          <p:nvPr/>
        </p:nvSpPr>
        <p:spPr>
          <a:xfrm>
            <a:off x="5093091" y="5356582"/>
            <a:ext cx="28956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+mn-lt"/>
              </a:rPr>
              <a:t>À date (Avril 2024) :</a:t>
            </a:r>
          </a:p>
          <a:p>
            <a:r>
              <a:rPr lang="fr-FR" sz="2400" b="1" dirty="0">
                <a:latin typeface="+mn-lt"/>
              </a:rPr>
              <a:t>600 Go </a:t>
            </a:r>
            <a:r>
              <a:rPr lang="fr-FR" sz="2400" dirty="0">
                <a:latin typeface="+mn-lt"/>
              </a:rPr>
              <a:t>pour Bitcoin </a:t>
            </a:r>
          </a:p>
          <a:p>
            <a:r>
              <a:rPr lang="fr-FR" sz="2400" b="1" dirty="0">
                <a:latin typeface="+mn-lt"/>
              </a:rPr>
              <a:t>180Go</a:t>
            </a:r>
            <a:r>
              <a:rPr lang="fr-FR" sz="2400" dirty="0">
                <a:latin typeface="+mn-lt"/>
              </a:rPr>
              <a:t> pour Monero</a:t>
            </a:r>
            <a:endParaRPr lang="en-US" sz="2000" dirty="0">
              <a:latin typeface="+mn-lt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862546B-6AE6-A6FA-8199-AB6A3FB292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2746" y="3298678"/>
            <a:ext cx="3466705" cy="175698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BDD2265-A561-3DFB-CF93-E3C3179E59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8727" y="4554984"/>
            <a:ext cx="3466705" cy="184248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6806419F-FA1F-054C-8296-E0D970B0530B}"/>
              </a:ext>
            </a:extLst>
          </p:cNvPr>
          <p:cNvSpPr txBox="1">
            <a:spLocks/>
          </p:cNvSpPr>
          <p:nvPr/>
        </p:nvSpPr>
        <p:spPr>
          <a:xfrm>
            <a:off x="805721" y="381229"/>
            <a:ext cx="4907692" cy="66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Fichier 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7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DA864-198F-F674-76AE-6BEEFA3D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78"/>
            <a:ext cx="10515600" cy="791775"/>
          </a:xfrm>
        </p:spPr>
        <p:txBody>
          <a:bodyPr>
            <a:noAutofit/>
          </a:bodyPr>
          <a:lstStyle/>
          <a:p>
            <a:pPr algn="ctr"/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Changement de structure monétaire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E48B80-8C79-25A8-54ED-53845643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6CC98F-30F0-7A0C-6954-59A18E0FA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0079" y="847154"/>
            <a:ext cx="4168245" cy="30480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B56C38C-2685-C816-8FE8-F755138CC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939" y="712894"/>
            <a:ext cx="3838219" cy="3316619"/>
          </a:xfrm>
          <a:prstGeom prst="rect">
            <a:avLst/>
          </a:prstGeom>
        </p:spPr>
      </p:pic>
      <p:pic>
        <p:nvPicPr>
          <p:cNvPr id="1026" name="Picture 2" descr="Big Brother eye logo unveiled by Channel 5 in first trailer | Metro News">
            <a:extLst>
              <a:ext uri="{FF2B5EF4-FFF2-40B4-BE49-F238E27FC236}">
                <a16:creationId xmlns:a16="http://schemas.microsoft.com/office/drawing/2014/main" id="{734D4C1F-9B4D-C4AF-AD06-9D4BFFE9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956" y1="53636" x2="24033" y2="51364"/>
                        <a14:foregroundMark x1="81215" y1="58636" x2="25414" y2="46364"/>
                        <a14:foregroundMark x1="25414" y1="46364" x2="22376" y2="63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21" y="847154"/>
            <a:ext cx="902066" cy="5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D538BFD-2306-F457-A643-DC5212B26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"/>
          <a:stretch/>
        </p:blipFill>
        <p:spPr bwMode="auto">
          <a:xfrm>
            <a:off x="6687603" y="4557935"/>
            <a:ext cx="3446893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98E32A-6CEE-E704-E2D5-B178D3D0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635" y="4581085"/>
            <a:ext cx="3095539" cy="20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2C31631-0CF8-0EA6-D5BF-EE36A485C945}"/>
              </a:ext>
            </a:extLst>
          </p:cNvPr>
          <p:cNvSpPr txBox="1"/>
          <p:nvPr/>
        </p:nvSpPr>
        <p:spPr>
          <a:xfrm>
            <a:off x="147681" y="4890833"/>
            <a:ext cx="190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Objectif WEF/UE : </a:t>
            </a:r>
          </a:p>
          <a:p>
            <a:pPr algn="ctr"/>
            <a:r>
              <a:rPr lang="fr-FR" b="1" dirty="0" err="1"/>
              <a:t>Foumillière</a:t>
            </a:r>
            <a:br>
              <a:rPr lang="fr-FR" dirty="0"/>
            </a:br>
            <a:r>
              <a:rPr lang="fr-FR" dirty="0"/>
              <a:t>Reine fourmi</a:t>
            </a:r>
            <a:br>
              <a:rPr lang="fr-FR" dirty="0"/>
            </a:br>
            <a:r>
              <a:rPr lang="fr-FR" dirty="0"/>
              <a:t>+ soldats</a:t>
            </a:r>
            <a:br>
              <a:rPr lang="fr-FR" dirty="0"/>
            </a:br>
            <a:r>
              <a:rPr lang="fr-FR" dirty="0"/>
              <a:t>+ sujets</a:t>
            </a:r>
            <a:endParaRPr lang="en-US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015AF2-4902-C2AC-89FD-5D29540EAC20}"/>
              </a:ext>
            </a:extLst>
          </p:cNvPr>
          <p:cNvSpPr txBox="1"/>
          <p:nvPr/>
        </p:nvSpPr>
        <p:spPr>
          <a:xfrm>
            <a:off x="10099159" y="4745419"/>
            <a:ext cx="20382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Peuples UE :</a:t>
            </a:r>
          </a:p>
          <a:p>
            <a:pPr algn="ctr"/>
            <a:r>
              <a:rPr lang="fr-FR" b="1" dirty="0"/>
              <a:t>Bancs de poissons</a:t>
            </a:r>
          </a:p>
          <a:p>
            <a:pPr algn="ctr"/>
            <a:r>
              <a:rPr lang="fr-FR" sz="1600" dirty="0"/>
              <a:t>Pas de chef</a:t>
            </a:r>
            <a:br>
              <a:rPr lang="fr-FR" sz="1600" dirty="0"/>
            </a:br>
            <a:r>
              <a:rPr lang="fr-FR" sz="1600" dirty="0"/>
              <a:t>+ Consensus commun</a:t>
            </a:r>
          </a:p>
          <a:p>
            <a:pPr algn="ctr"/>
            <a:r>
              <a:rPr lang="fr-FR" sz="1600" dirty="0"/>
              <a:t>+ Foule fluide inarrêtable</a:t>
            </a:r>
            <a:endParaRPr lang="en-US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A5F9693-4516-B0E1-7D60-B9A62439AFA7}"/>
              </a:ext>
            </a:extLst>
          </p:cNvPr>
          <p:cNvSpPr txBox="1"/>
          <p:nvPr/>
        </p:nvSpPr>
        <p:spPr>
          <a:xfrm>
            <a:off x="574620" y="4319229"/>
            <a:ext cx="1412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MENACE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F3BF2E8-E883-8412-B41F-42FFA1C78447}"/>
              </a:ext>
            </a:extLst>
          </p:cNvPr>
          <p:cNvSpPr txBox="1"/>
          <p:nvPr/>
        </p:nvSpPr>
        <p:spPr>
          <a:xfrm>
            <a:off x="10570774" y="4241068"/>
            <a:ext cx="1412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SOLUTION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583BFC-C774-F22A-4FDF-678D6070F3F1}"/>
              </a:ext>
            </a:extLst>
          </p:cNvPr>
          <p:cNvSpPr txBox="1"/>
          <p:nvPr/>
        </p:nvSpPr>
        <p:spPr>
          <a:xfrm>
            <a:off x="7554735" y="4029513"/>
            <a:ext cx="172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Dé-centralisé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82030A-096C-8B2C-F1D8-318FD2466225}"/>
              </a:ext>
            </a:extLst>
          </p:cNvPr>
          <p:cNvSpPr txBox="1"/>
          <p:nvPr/>
        </p:nvSpPr>
        <p:spPr>
          <a:xfrm>
            <a:off x="5757763" y="2171147"/>
            <a:ext cx="6070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/>
              <a:t>VS</a:t>
            </a:r>
            <a:endParaRPr lang="en-US" sz="2000" i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5FDFBF-E699-C2C0-52D2-53AD86BB923C}"/>
              </a:ext>
            </a:extLst>
          </p:cNvPr>
          <p:cNvSpPr txBox="1"/>
          <p:nvPr/>
        </p:nvSpPr>
        <p:spPr>
          <a:xfrm>
            <a:off x="2897325" y="3961113"/>
            <a:ext cx="146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Centralisé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46042A1-73F9-FC5C-0D13-1B30B4499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234" y="2062231"/>
            <a:ext cx="456741" cy="456741"/>
          </a:xfrm>
          <a:prstGeom prst="rect">
            <a:avLst/>
          </a:prstGeom>
        </p:spPr>
      </p:pic>
      <p:pic>
        <p:nvPicPr>
          <p:cNvPr id="18" name="Monero XMR">
            <a:extLst>
              <a:ext uri="{FF2B5EF4-FFF2-40B4-BE49-F238E27FC236}">
                <a16:creationId xmlns:a16="http://schemas.microsoft.com/office/drawing/2014/main" id="{CC6F1E6D-62B3-42E3-941A-1C61F50F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25680" y="2062637"/>
            <a:ext cx="476186" cy="4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1FC0534-910D-5EA7-6C8A-A861623B5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2889" y="1217663"/>
            <a:ext cx="502332" cy="459126"/>
          </a:xfrm>
          <a:prstGeom prst="ellipse">
            <a:avLst/>
          </a:prstGeom>
          <a:ln w="63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45F87AC-123E-A223-7FC4-1756CDCAEAC7}"/>
              </a:ext>
            </a:extLst>
          </p:cNvPr>
          <p:cNvSpPr txBox="1"/>
          <p:nvPr/>
        </p:nvSpPr>
        <p:spPr>
          <a:xfrm>
            <a:off x="2245822" y="1154838"/>
            <a:ext cx="353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endParaRPr 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36BFB3-E796-369E-3AD4-79557A07EB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91" y="2667126"/>
            <a:ext cx="419598" cy="41959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AD2617A-3CFC-1D4A-0E9C-EAEFADAF511C}"/>
              </a:ext>
            </a:extLst>
          </p:cNvPr>
          <p:cNvSpPr txBox="1"/>
          <p:nvPr/>
        </p:nvSpPr>
        <p:spPr>
          <a:xfrm>
            <a:off x="10697222" y="2779466"/>
            <a:ext cx="1009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etc...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1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8F25C0-791E-4D68-AE28-7479C66B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6" y="288989"/>
            <a:ext cx="10515600" cy="769820"/>
          </a:xfrm>
        </p:spPr>
        <p:txBody>
          <a:bodyPr>
            <a:noAutofit/>
          </a:bodyPr>
          <a:lstStyle/>
          <a:p>
            <a:pPr algn="ctr"/>
            <a:r>
              <a:rPr lang="fr-FR" sz="2600" dirty="0">
                <a:latin typeface="Arial" panose="020B0604020202020204" pitchFamily="34" charset="0"/>
                <a:cs typeface="Arial" panose="020B0604020202020204" pitchFamily="34" charset="0"/>
              </a:rPr>
              <a:t>Chaque citoyen peut participer à ce réseau mondial </a:t>
            </a:r>
            <a:br>
              <a:rPr lang="fr-FR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600" dirty="0">
                <a:latin typeface="Arial" panose="020B0604020202020204" pitchFamily="34" charset="0"/>
                <a:cs typeface="Arial" panose="020B0604020202020204" pitchFamily="34" charset="0"/>
              </a:rPr>
              <a:t>Souveraineté monétaire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em Unit - Antminer S9 16th W/ ASIC Boost Bitcoin Miner BTC BCH LCC ...">
            <a:extLst>
              <a:ext uri="{FF2B5EF4-FFF2-40B4-BE49-F238E27FC236}">
                <a16:creationId xmlns:a16="http://schemas.microsoft.com/office/drawing/2014/main" id="{82723575-E097-460A-AC86-F38E470F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85" y="2646401"/>
            <a:ext cx="3096025" cy="21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3CF7BA8B-C4B1-4CA3-9300-CEC076FA8BA2}"/>
              </a:ext>
            </a:extLst>
          </p:cNvPr>
          <p:cNvSpPr txBox="1">
            <a:spLocks/>
          </p:cNvSpPr>
          <p:nvPr/>
        </p:nvSpPr>
        <p:spPr>
          <a:xfrm>
            <a:off x="1402250" y="5093544"/>
            <a:ext cx="2782297" cy="1376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/>
              <a:t>Ou dédié (en ligne) : </a:t>
            </a:r>
          </a:p>
          <a:p>
            <a:pPr algn="ctr"/>
            <a:r>
              <a:rPr lang="fr-FR" sz="2400">
                <a:hlinkClick r:id="rId3" action="ppaction://hlinkfile"/>
              </a:rPr>
              <a:t>Just-mining.com</a:t>
            </a:r>
            <a:r>
              <a:rPr lang="fr-FR" sz="2400"/>
              <a:t>, </a:t>
            </a:r>
            <a:br>
              <a:rPr lang="fr-FR" sz="2400"/>
            </a:br>
            <a:r>
              <a:rPr lang="fr-FR" sz="2400">
                <a:hlinkClick r:id="rId4" action="ppaction://hlinkfile"/>
              </a:rPr>
              <a:t>Feel-mining.com</a:t>
            </a:r>
            <a:r>
              <a:rPr lang="fr-FR" sz="2400"/>
              <a:t>, </a:t>
            </a:r>
            <a:br>
              <a:rPr lang="fr-FR" sz="2400"/>
            </a:br>
            <a:r>
              <a:rPr lang="fr-FR" sz="2400"/>
              <a:t>etc.</a:t>
            </a:r>
            <a:endParaRPr lang="en-US" sz="240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E583834-648F-4B2B-86F4-D778019739AD}"/>
              </a:ext>
            </a:extLst>
          </p:cNvPr>
          <p:cNvSpPr txBox="1">
            <a:spLocks/>
          </p:cNvSpPr>
          <p:nvPr/>
        </p:nvSpPr>
        <p:spPr>
          <a:xfrm>
            <a:off x="1139993" y="1269467"/>
            <a:ext cx="3306807" cy="1376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Pour </a:t>
            </a:r>
            <a:r>
              <a:rPr lang="fr-FR" sz="2400" b="1" dirty="0"/>
              <a:t>Bitcoin</a:t>
            </a:r>
            <a:r>
              <a:rPr lang="fr-FR" sz="2400" dirty="0"/>
              <a:t>, achat d’une carte de minage dédiée (ASIC) nécessaire</a:t>
            </a:r>
            <a:endParaRPr lang="en-US" sz="24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D3C60B4-4DEC-49ED-8BBC-9F67256BD207}"/>
              </a:ext>
            </a:extLst>
          </p:cNvPr>
          <p:cNvSpPr txBox="1">
            <a:spLocks/>
          </p:cNvSpPr>
          <p:nvPr/>
        </p:nvSpPr>
        <p:spPr>
          <a:xfrm>
            <a:off x="7007781" y="1448760"/>
            <a:ext cx="5039842" cy="128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Pour </a:t>
            </a:r>
            <a:r>
              <a:rPr lang="fr-FR" sz="2400" b="1" dirty="0" err="1"/>
              <a:t>Monero</a:t>
            </a:r>
            <a:r>
              <a:rPr lang="fr-FR" sz="2400" dirty="0"/>
              <a:t>, votre PC/Mac  suffit !</a:t>
            </a:r>
            <a:br>
              <a:rPr lang="fr-FR" sz="2400" dirty="0"/>
            </a:br>
            <a:br>
              <a:rPr lang="fr-FR" sz="1600" dirty="0"/>
            </a:br>
            <a:r>
              <a:rPr lang="fr-FR" sz="2000" dirty="0"/>
              <a:t>(aussi pour d’autres cryptos anonymes</a:t>
            </a:r>
            <a:br>
              <a:rPr lang="fr-FR" sz="2000" dirty="0"/>
            </a:br>
            <a:r>
              <a:rPr lang="fr-FR" sz="2000" dirty="0"/>
              <a:t> comme XHV, DERO,..)</a:t>
            </a:r>
            <a:endParaRPr lang="en-US" sz="2400" dirty="0"/>
          </a:p>
        </p:txBody>
      </p:sp>
      <p:pic>
        <p:nvPicPr>
          <p:cNvPr id="1028" name="Picture 4" descr="Are distributed networks and decentralized systems the same? | Packt Hub">
            <a:extLst>
              <a:ext uri="{FF2B5EF4-FFF2-40B4-BE49-F238E27FC236}">
                <a16:creationId xmlns:a16="http://schemas.microsoft.com/office/drawing/2014/main" id="{546CC71C-AC75-4F45-9015-41453F92E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78736" y="4870383"/>
            <a:ext cx="2337744" cy="175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FEC16F-66DD-4637-A21F-3E53E889E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67" b="97000" l="3448" r="96076">
                        <a14:foregroundMark x1="29013" y1="9833" x2="18074" y2="22667"/>
                        <a14:foregroundMark x1="18074" y1="22667" x2="18074" y2="23833"/>
                        <a14:foregroundMark x1="16885" y1="76333" x2="25565" y2="95833"/>
                        <a14:foregroundMark x1="25565" y1="95833" x2="26754" y2="96167"/>
                        <a14:foregroundMark x1="70036" y1="92167" x2="11177" y2="92833"/>
                        <a14:foregroundMark x1="82283" y1="91667" x2="49227" y2="92667"/>
                        <a14:foregroundMark x1="89180" y1="93167" x2="79191" y2="77833"/>
                        <a14:foregroundMark x1="79191" y1="77833" x2="78835" y2="76833"/>
                        <a14:foregroundMark x1="90131" y1="89667" x2="84067" y2="75500"/>
                        <a14:foregroundMark x1="92390" y1="94167" x2="86326" y2="79333"/>
                        <a14:foregroundMark x1="95719" y1="95167" x2="86088" y2="79167"/>
                        <a14:foregroundMark x1="95719" y1="94000" x2="87872" y2="79000"/>
                        <a14:foregroundMark x1="93817" y1="90500" x2="95125" y2="91500"/>
                        <a14:foregroundMark x1="76338" y1="81333" x2="48395" y2="82667"/>
                        <a14:foregroundMark x1="76338" y1="79333" x2="32699" y2="79500"/>
                        <a14:foregroundMark x1="51962" y1="82500" x2="23424" y2="74500"/>
                        <a14:foregroundMark x1="23424" y1="74500" x2="20095" y2="66667"/>
                        <a14:foregroundMark x1="19976" y1="73500" x2="8561" y2="90833"/>
                        <a14:foregroundMark x1="6064" y1="92167" x2="16885" y2="74333"/>
                        <a14:foregroundMark x1="4281" y1="93500" x2="16290" y2="76167"/>
                        <a14:foregroundMark x1="39120" y1="87833" x2="65279" y2="88500"/>
                        <a14:foregroundMark x1="17836" y1="72833" x2="17360" y2="59667"/>
                        <a14:foregroundMark x1="23187" y1="71833" x2="37931" y2="71333"/>
                        <a14:foregroundMark x1="61712" y1="70667" x2="33650" y2="71667"/>
                        <a14:foregroundMark x1="72652" y1="72833" x2="34245" y2="76667"/>
                        <a14:foregroundMark x1="79548" y1="72500" x2="54816" y2="77500"/>
                        <a14:foregroundMark x1="79786" y1="76667" x2="82996" y2="67167"/>
                        <a14:foregroundMark x1="80262" y1="73000" x2="69560" y2="79333"/>
                        <a14:foregroundMark x1="85256" y1="69167" x2="84304" y2="60000"/>
                        <a14:foregroundMark x1="83353" y1="64000" x2="83115" y2="47333"/>
                        <a14:foregroundMark x1="84185" y1="51833" x2="84185" y2="20000"/>
                        <a14:foregroundMark x1="84185" y1="21667" x2="72414" y2="10667"/>
                        <a14:foregroundMark x1="72414" y1="10667" x2="17479" y2="14333"/>
                        <a14:foregroundMark x1="16766" y1="17500" x2="17479" y2="62333"/>
                        <a14:foregroundMark x1="96076" y1="93833" x2="92747" y2="89000"/>
                        <a14:foregroundMark x1="6183" y1="89833" x2="20927" y2="96167"/>
                        <a14:foregroundMark x1="20927" y1="96167" x2="37574" y2="96000"/>
                        <a14:foregroundMark x1="37574" y1="96000" x2="96195" y2="97000"/>
                        <a14:foregroundMark x1="17122" y1="95500" x2="3448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523" y="2768119"/>
            <a:ext cx="3361796" cy="239842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1C4BD492-59A4-4664-A164-0175362B3010}"/>
              </a:ext>
            </a:extLst>
          </p:cNvPr>
          <p:cNvSpPr txBox="1">
            <a:spLocks/>
          </p:cNvSpPr>
          <p:nvPr/>
        </p:nvSpPr>
        <p:spPr>
          <a:xfrm>
            <a:off x="8110858" y="5317143"/>
            <a:ext cx="3361796" cy="128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/>
              <a:t>Il suffit d’installer le logiciel </a:t>
            </a:r>
            <a:br>
              <a:rPr lang="fr-FR" sz="2000"/>
            </a:br>
            <a:r>
              <a:rPr lang="fr-FR" sz="2000" u="sng"/>
              <a:t>Monero GUI Wallet </a:t>
            </a:r>
            <a:r>
              <a:rPr lang="fr-FR" sz="2000"/>
              <a:t>et cliquer sur « P2Pool Miner »</a:t>
            </a:r>
            <a:endParaRPr lang="en-US" sz="200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7251EC-8E57-19C0-F825-74C018DB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27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18660-3A11-3A33-6290-4910067C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29" y="264759"/>
            <a:ext cx="10261600" cy="402381"/>
          </a:xfrm>
        </p:spPr>
        <p:txBody>
          <a:bodyPr>
            <a:noAutofit/>
          </a:bodyPr>
          <a:lstStyle/>
          <a:p>
            <a:r>
              <a:rPr lang="fr-FR" sz="3600" dirty="0"/>
              <a:t>Quel modèle économique ? Qui décide ?</a:t>
            </a:r>
            <a:endParaRPr lang="en-US" sz="3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371E0D-F750-D036-9574-1366FA0FF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301"/>
            <a:ext cx="10147301" cy="5697699"/>
          </a:xfrm>
        </p:spPr>
        <p:txBody>
          <a:bodyPr>
            <a:normAutofit fontScale="92500" lnSpcReduction="10000"/>
          </a:bodyPr>
          <a:lstStyle/>
          <a:p>
            <a:r>
              <a:rPr lang="fr-FR" sz="1900" dirty="0"/>
              <a:t>Défini dans le code</a:t>
            </a:r>
            <a:r>
              <a:rPr lang="en-US" sz="1900" dirty="0"/>
              <a:t>, </a:t>
            </a:r>
            <a:r>
              <a:rPr lang="en-US" sz="1900" dirty="0" err="1"/>
              <a:t>proposé</a:t>
            </a:r>
            <a:r>
              <a:rPr lang="en-US" sz="1900" dirty="0"/>
              <a:t> </a:t>
            </a:r>
            <a:r>
              <a:rPr lang="en-US" sz="1900" dirty="0" err="1"/>
              <a:t>démocratiquement</a:t>
            </a:r>
            <a:r>
              <a:rPr lang="en-US" sz="1900" dirty="0"/>
              <a:t> par </a:t>
            </a:r>
            <a:r>
              <a:rPr lang="en-US" sz="1900" dirty="0" err="1"/>
              <a:t>l'équipe</a:t>
            </a:r>
            <a:br>
              <a:rPr lang="en-US" sz="1900" dirty="0"/>
            </a:br>
            <a:r>
              <a:rPr lang="en-US" sz="1900" dirty="0"/>
              <a:t> </a:t>
            </a:r>
            <a:r>
              <a:rPr lang="en-US" sz="1900" dirty="0" err="1"/>
              <a:t>citoyenne</a:t>
            </a:r>
            <a:r>
              <a:rPr lang="en-US" sz="1900" dirty="0"/>
              <a:t> de </a:t>
            </a:r>
            <a:r>
              <a:rPr lang="en-US" sz="1900" dirty="0" err="1"/>
              <a:t>développeurs</a:t>
            </a:r>
            <a:r>
              <a:rPr lang="en-US" sz="1900" dirty="0"/>
              <a:t> (</a:t>
            </a:r>
            <a:r>
              <a:rPr lang="en-US" sz="1900" dirty="0" err="1"/>
              <a:t>anonymes</a:t>
            </a:r>
            <a:r>
              <a:rPr lang="en-US" sz="1900" dirty="0"/>
              <a:t> </a:t>
            </a:r>
            <a:r>
              <a:rPr lang="en-US" sz="1900" dirty="0" err="1"/>
              <a:t>ou</a:t>
            </a:r>
            <a:r>
              <a:rPr lang="en-US" sz="1900" dirty="0"/>
              <a:t> non)</a:t>
            </a:r>
          </a:p>
          <a:p>
            <a:r>
              <a:rPr lang="en-US" sz="1900" dirty="0"/>
              <a:t>Vote par </a:t>
            </a:r>
            <a:r>
              <a:rPr lang="en-US" sz="1900" dirty="0" err="1"/>
              <a:t>tous</a:t>
            </a:r>
            <a:r>
              <a:rPr lang="en-US" sz="1900" dirty="0"/>
              <a:t> les 10 000+ </a:t>
            </a:r>
            <a:r>
              <a:rPr lang="en-US" sz="1900" dirty="0" err="1"/>
              <a:t>mineurs</a:t>
            </a:r>
            <a:r>
              <a:rPr lang="en-US" sz="1900" dirty="0"/>
              <a:t> du reseau. </a:t>
            </a:r>
            <a:br>
              <a:rPr lang="en-US" sz="1900" dirty="0"/>
            </a:br>
            <a:r>
              <a:rPr lang="en-US" sz="1900" dirty="0"/>
              <a:t>Tout le monde </a:t>
            </a:r>
            <a:r>
              <a:rPr lang="en-US" sz="1900" dirty="0" err="1"/>
              <a:t>peut</a:t>
            </a:r>
            <a:r>
              <a:rPr lang="en-US" sz="1900" dirty="0"/>
              <a:t> lancer un </a:t>
            </a:r>
            <a:r>
              <a:rPr lang="en-US" sz="1900" dirty="0" err="1"/>
              <a:t>noeud</a:t>
            </a:r>
            <a:r>
              <a:rPr lang="en-US" sz="1900" dirty="0"/>
              <a:t> sur son PC</a:t>
            </a:r>
            <a:endParaRPr lang="en-US" sz="1200" dirty="0"/>
          </a:p>
          <a:p>
            <a:pPr marL="0" indent="0">
              <a:buNone/>
            </a:pPr>
            <a:endParaRPr lang="en-US" sz="1300" dirty="0"/>
          </a:p>
          <a:p>
            <a:r>
              <a:rPr lang="en-US" sz="2200" dirty="0"/>
              <a:t>Bitcoin : le </a:t>
            </a:r>
            <a:r>
              <a:rPr lang="en-US" sz="2200" dirty="0">
                <a:hlinkClick r:id="rId2"/>
              </a:rPr>
              <a:t>code open source</a:t>
            </a:r>
            <a:endParaRPr lang="en-US" sz="22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700" dirty="0"/>
              <a:t>- 100 </a:t>
            </a:r>
            <a:r>
              <a:rPr lang="en-US" sz="1700" dirty="0" err="1"/>
              <a:t>dév</a:t>
            </a:r>
            <a:r>
              <a:rPr lang="en-US" sz="1700" dirty="0"/>
              <a:t>. '</a:t>
            </a:r>
            <a:r>
              <a:rPr lang="en-US" sz="1700" dirty="0" err="1"/>
              <a:t>coeur</a:t>
            </a:r>
            <a:r>
              <a:rPr lang="en-US" sz="1700" dirty="0"/>
              <a:t>'   (Top 2% </a:t>
            </a:r>
            <a:r>
              <a:rPr lang="en-US" sz="1700" dirty="0" err="1"/>
              <a:t>mondial</a:t>
            </a:r>
            <a:r>
              <a:rPr lang="en-US" sz="1700" dirty="0"/>
              <a:t> des </a:t>
            </a:r>
            <a:r>
              <a:rPr lang="en-US" sz="1700" dirty="0" err="1"/>
              <a:t>projets</a:t>
            </a:r>
            <a:r>
              <a:rPr lang="en-US" sz="1700" dirty="0"/>
              <a:t> open source)</a:t>
            </a:r>
            <a:br>
              <a:rPr lang="en-US" sz="1700" dirty="0"/>
            </a:br>
            <a:r>
              <a:rPr lang="en-US" sz="1700" dirty="0"/>
              <a:t>-</a:t>
            </a:r>
            <a:r>
              <a:rPr lang="fr-FR" sz="1700" dirty="0"/>
              <a:t> 900 contributeurs</a:t>
            </a:r>
            <a:br>
              <a:rPr lang="fr-FR" sz="1700" dirty="0"/>
            </a:br>
            <a:r>
              <a:rPr lang="fr-FR" sz="1700" dirty="0"/>
              <a:t>- 10 000 mineurs</a:t>
            </a:r>
            <a:br>
              <a:rPr lang="fr-FR" sz="1700" dirty="0"/>
            </a:br>
            <a:r>
              <a:rPr lang="en-US" sz="1700" dirty="0"/>
              <a:t>- 10 000+ nodes</a:t>
            </a:r>
          </a:p>
          <a:p>
            <a:pPr marL="0" indent="0">
              <a:buNone/>
            </a:pPr>
            <a:r>
              <a:rPr lang="fr-FR" sz="1700" dirty="0"/>
              <a:t>- </a:t>
            </a:r>
            <a:r>
              <a:rPr lang="fr-FR" sz="1700" b="1" dirty="0"/>
              <a:t>Inflation </a:t>
            </a:r>
            <a:r>
              <a:rPr lang="fr-FR" sz="1500" b="1" dirty="0"/>
              <a:t>&lt; </a:t>
            </a:r>
            <a:r>
              <a:rPr lang="fr-FR" sz="1700" b="1" dirty="0"/>
              <a:t>1%/an </a:t>
            </a:r>
            <a:r>
              <a:rPr lang="fr-FR" sz="1700" dirty="0"/>
              <a:t>qui atteindra </a:t>
            </a:r>
            <a:r>
              <a:rPr lang="fr-FR" sz="1700" b="1" dirty="0"/>
              <a:t>0% </a:t>
            </a:r>
            <a:r>
              <a:rPr lang="fr-FR" sz="1700" dirty="0"/>
              <a:t>en 2140. (dernier minage de bloc)</a:t>
            </a:r>
            <a:endParaRPr lang="fr-FR" sz="2200" dirty="0"/>
          </a:p>
          <a:p>
            <a:pPr marL="0" indent="0">
              <a:buNone/>
            </a:pPr>
            <a:endParaRPr lang="en-US" sz="1700" dirty="0"/>
          </a:p>
          <a:p>
            <a:r>
              <a:rPr lang="en-US" sz="2200" dirty="0" err="1"/>
              <a:t>Monero</a:t>
            </a:r>
            <a:r>
              <a:rPr lang="en-US" sz="2200" dirty="0"/>
              <a:t> : le </a:t>
            </a:r>
            <a:r>
              <a:rPr lang="en-US" sz="2200" dirty="0">
                <a:hlinkClick r:id="rId3"/>
              </a:rPr>
              <a:t>code open source</a:t>
            </a:r>
            <a:endParaRPr lang="en-US" sz="2200" dirty="0"/>
          </a:p>
          <a:p>
            <a:pPr marL="0" indent="0">
              <a:buNone/>
            </a:pPr>
            <a:r>
              <a:rPr lang="fr-FR" sz="1700" dirty="0"/>
              <a:t>- 10 </a:t>
            </a:r>
            <a:r>
              <a:rPr lang="fr-FR" sz="1700" dirty="0" err="1"/>
              <a:t>dév</a:t>
            </a:r>
            <a:r>
              <a:rPr lang="fr-FR" sz="1700" dirty="0"/>
              <a:t>. '</a:t>
            </a:r>
            <a:r>
              <a:rPr lang="fr-FR" sz="1700" dirty="0" err="1"/>
              <a:t>coeur</a:t>
            </a:r>
            <a:r>
              <a:rPr lang="fr-FR" sz="1700" dirty="0"/>
              <a:t>' pseudonymes</a:t>
            </a:r>
            <a:br>
              <a:rPr lang="fr-FR" sz="1700" dirty="0"/>
            </a:br>
            <a:r>
              <a:rPr lang="fr-FR" sz="1700" dirty="0"/>
              <a:t>- 250 contributeurs</a:t>
            </a:r>
            <a:br>
              <a:rPr lang="fr-FR" sz="1700" dirty="0"/>
            </a:br>
            <a:r>
              <a:rPr lang="fr-FR" sz="1700" dirty="0"/>
              <a:t>- &gt; 10 000 mineurs (intraçable mais bots)</a:t>
            </a:r>
            <a:br>
              <a:rPr lang="fr-FR" sz="1700" dirty="0"/>
            </a:br>
            <a:r>
              <a:rPr lang="fr-FR" sz="1700" dirty="0"/>
              <a:t>- &gt; 10 000 </a:t>
            </a:r>
            <a:r>
              <a:rPr lang="fr-FR" sz="1700" dirty="0" err="1"/>
              <a:t>nodes</a:t>
            </a:r>
            <a:r>
              <a:rPr lang="fr-FR" sz="1700" dirty="0"/>
              <a:t> (intraçable)</a:t>
            </a:r>
          </a:p>
          <a:p>
            <a:pPr marL="0" indent="0">
              <a:buNone/>
            </a:pPr>
            <a:r>
              <a:rPr lang="fr-FR" sz="1900" dirty="0"/>
              <a:t>- Inflation perpétuelle d' </a:t>
            </a:r>
            <a:r>
              <a:rPr lang="fr-FR" sz="1700" dirty="0"/>
              <a:t>~</a:t>
            </a:r>
            <a:r>
              <a:rPr lang="fr-FR" sz="1900" b="1" dirty="0"/>
              <a:t>1%/an </a:t>
            </a:r>
            <a:br>
              <a:rPr lang="fr-FR" sz="1900" b="1" dirty="0"/>
            </a:br>
            <a:r>
              <a:rPr lang="fr-FR" sz="1900" dirty="0"/>
              <a:t>afin de conserver une incitation de minage pour les mineurs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A45CEF-9518-997A-5425-1B071E9F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39" y="1100431"/>
            <a:ext cx="3138153" cy="96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92A4F1-0918-41DB-AAE7-5C639A0E3B07}"/>
              </a:ext>
            </a:extLst>
          </p:cNvPr>
          <p:cNvSpPr txBox="1"/>
          <p:nvPr/>
        </p:nvSpPr>
        <p:spPr>
          <a:xfrm>
            <a:off x="8098367" y="1100431"/>
            <a:ext cx="325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Nb de </a:t>
            </a:r>
            <a:r>
              <a:rPr lang="en-US" sz="1400" dirty="0" err="1"/>
              <a:t>dév</a:t>
            </a:r>
            <a:r>
              <a:rPr lang="en-US" sz="1400" dirty="0"/>
              <a:t>. Bitcoin – 2009 - 2017</a:t>
            </a:r>
          </a:p>
        </p:txBody>
      </p:sp>
      <p:pic>
        <p:nvPicPr>
          <p:cNvPr id="2052" name="Picture 4" descr="What Is Bitcoin Halving &amp; Can It Affect Bitcoin’s Price? – Blockchain Academy">
            <a:extLst>
              <a:ext uri="{FF2B5EF4-FFF2-40B4-BE49-F238E27FC236}">
                <a16:creationId xmlns:a16="http://schemas.microsoft.com/office/drawing/2014/main" id="{665E7674-ED5C-C066-29A9-E10EE2FE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472" y="2246749"/>
            <a:ext cx="3331795" cy="174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Get Bitcoin Block Reward | How To Get Free Bitcoin Without Mining">
            <a:extLst>
              <a:ext uri="{FF2B5EF4-FFF2-40B4-BE49-F238E27FC236}">
                <a16:creationId xmlns:a16="http://schemas.microsoft.com/office/drawing/2014/main" id="{1ECCE112-244C-F634-6794-ABE854C73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995" y="4156955"/>
            <a:ext cx="3741039" cy="22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44B941-FE39-A784-2E10-2B9FD5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7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C98D9CA6-B04F-4323-4358-13DF4D3E5227}"/>
              </a:ext>
            </a:extLst>
          </p:cNvPr>
          <p:cNvGrpSpPr/>
          <p:nvPr/>
        </p:nvGrpSpPr>
        <p:grpSpPr>
          <a:xfrm>
            <a:off x="1656301" y="187570"/>
            <a:ext cx="10137004" cy="6189383"/>
            <a:chOff x="1016000" y="595086"/>
            <a:chExt cx="8759825" cy="534851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0501EE6-1FA0-48F6-65B1-FFA6DE330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4"/>
            <a:stretch/>
          </p:blipFill>
          <p:spPr>
            <a:xfrm>
              <a:off x="1451429" y="914400"/>
              <a:ext cx="8324396" cy="5029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B5ECDA-4815-A73A-FFE2-FB9438920B6C}"/>
                </a:ext>
              </a:extLst>
            </p:cNvPr>
            <p:cNvSpPr/>
            <p:nvPr/>
          </p:nvSpPr>
          <p:spPr>
            <a:xfrm>
              <a:off x="1233714" y="595086"/>
              <a:ext cx="957490" cy="100148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A07A01-1F94-D437-E8C5-B07DF79E234B}"/>
                </a:ext>
              </a:extLst>
            </p:cNvPr>
            <p:cNvSpPr/>
            <p:nvPr/>
          </p:nvSpPr>
          <p:spPr>
            <a:xfrm>
              <a:off x="3990975" y="914400"/>
              <a:ext cx="1622652" cy="34108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6397C7F8-824B-8532-A060-6180B9DAA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51429" y="879119"/>
              <a:ext cx="3206746" cy="53239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3534B-2A97-C167-3691-CCF456ADCE09}"/>
                </a:ext>
              </a:extLst>
            </p:cNvPr>
            <p:cNvSpPr/>
            <p:nvPr/>
          </p:nvSpPr>
          <p:spPr>
            <a:xfrm>
              <a:off x="1016000" y="5275943"/>
              <a:ext cx="1137898" cy="50074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BBCAF9B9-9312-CA89-12B0-84B8460C106F}"/>
              </a:ext>
            </a:extLst>
          </p:cNvPr>
          <p:cNvSpPr txBox="1"/>
          <p:nvPr/>
        </p:nvSpPr>
        <p:spPr>
          <a:xfrm>
            <a:off x="2174303" y="998097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Echelle LOG</a:t>
            </a:r>
            <a:endParaRPr lang="en-US" sz="24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93B71D-FE77-5332-35C1-3B3C71B8A83F}"/>
              </a:ext>
            </a:extLst>
          </p:cNvPr>
          <p:cNvSpPr txBox="1"/>
          <p:nvPr/>
        </p:nvSpPr>
        <p:spPr>
          <a:xfrm>
            <a:off x="3173805" y="4955905"/>
            <a:ext cx="841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2013</a:t>
            </a:r>
            <a:endParaRPr lang="en-US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D6FCCD4-6F0D-ABC7-8EA8-E31075AFC56E}"/>
              </a:ext>
            </a:extLst>
          </p:cNvPr>
          <p:cNvSpPr txBox="1"/>
          <p:nvPr/>
        </p:nvSpPr>
        <p:spPr>
          <a:xfrm>
            <a:off x="232199" y="1747270"/>
            <a:ext cx="21561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Annoncé mort au moins 13 fois...</a:t>
            </a:r>
          </a:p>
          <a:p>
            <a:endParaRPr lang="fr-FR" dirty="0"/>
          </a:p>
          <a:p>
            <a:r>
              <a:rPr lang="fr-FR" dirty="0"/>
              <a:t>En réalité </a:t>
            </a:r>
            <a:r>
              <a:rPr lang="en-US" dirty="0"/>
              <a:t>Bitcoin </a:t>
            </a:r>
            <a:r>
              <a:rPr lang="en-US" dirty="0" err="1"/>
              <a:t>jusqu'ici</a:t>
            </a:r>
            <a:r>
              <a:rPr lang="en-US" dirty="0"/>
              <a:t> 2023 :</a:t>
            </a:r>
            <a:br>
              <a:rPr lang="en-US" dirty="0"/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+90% /an pendant 10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ans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moyenne</a:t>
            </a:r>
            <a:endParaRPr lang="en-US" dirty="0"/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b="1" dirty="0" err="1"/>
              <a:t>fonctionne</a:t>
            </a:r>
            <a:r>
              <a:rPr lang="en-US" b="1" dirty="0"/>
              <a:t> 7j/7 et 24h/24 </a:t>
            </a:r>
            <a:r>
              <a:rPr lang="en-US" dirty="0" err="1"/>
              <a:t>depuis</a:t>
            </a:r>
            <a:r>
              <a:rPr lang="en-US" dirty="0"/>
              <a:t> 3800j sans interruption 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Pas un conseil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investissement</a:t>
            </a:r>
            <a:r>
              <a:rPr lang="en-US" b="1" dirty="0"/>
              <a:t> !</a:t>
            </a:r>
          </a:p>
        </p:txBody>
      </p:sp>
      <p:sp>
        <p:nvSpPr>
          <p:cNvPr id="3" name="ZoneTexte 2">
            <a:hlinkClick r:id="rId5"/>
            <a:extLst>
              <a:ext uri="{FF2B5EF4-FFF2-40B4-BE49-F238E27FC236}">
                <a16:creationId xmlns:a16="http://schemas.microsoft.com/office/drawing/2014/main" id="{A448F79D-D975-B0C2-E8D0-70856C037CEA}"/>
              </a:ext>
            </a:extLst>
          </p:cNvPr>
          <p:cNvSpPr txBox="1"/>
          <p:nvPr/>
        </p:nvSpPr>
        <p:spPr>
          <a:xfrm>
            <a:off x="2813538" y="6423039"/>
            <a:ext cx="90853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www.blockchaincenter.net/en/bitcoin-rainbow-chart/</a:t>
            </a:r>
            <a:r>
              <a:rPr lang="en-US" sz="1600" dirty="0"/>
              <a:t>  et  </a:t>
            </a:r>
            <a:r>
              <a:rPr lang="en-US" sz="1600" dirty="0">
                <a:hlinkClick r:id="rId7"/>
              </a:rPr>
              <a:t>www.coingecko.com/en/coins/bitcoin</a:t>
            </a:r>
            <a:endParaRPr lang="en-US" sz="16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37FE2B-3C8E-4B3F-F506-4116AA6DAAB7}"/>
              </a:ext>
            </a:extLst>
          </p:cNvPr>
          <p:cNvSpPr txBox="1"/>
          <p:nvPr/>
        </p:nvSpPr>
        <p:spPr>
          <a:xfrm>
            <a:off x="9076904" y="184169"/>
            <a:ext cx="3115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factuel , au 25 Octobre 2023</a:t>
            </a:r>
            <a:endParaRPr lang="en-US" sz="1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F7344A1-481C-E6C7-C263-B9964C3F7697}"/>
              </a:ext>
            </a:extLst>
          </p:cNvPr>
          <p:cNvSpPr txBox="1"/>
          <p:nvPr/>
        </p:nvSpPr>
        <p:spPr>
          <a:xfrm>
            <a:off x="2160186" y="105217"/>
            <a:ext cx="3935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Cours </a:t>
            </a:r>
            <a:r>
              <a:rPr lang="en-US" sz="2400" dirty="0" err="1"/>
              <a:t>historique</a:t>
            </a:r>
            <a:r>
              <a:rPr lang="en-US" sz="2400" dirty="0"/>
              <a:t> sur 10 </a:t>
            </a:r>
            <a:r>
              <a:rPr lang="en-US" sz="2400" dirty="0" err="1"/>
              <a:t>ans</a:t>
            </a:r>
            <a:endParaRPr lang="en-US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E3B3F1-EDC4-6E77-3208-C8ABE67E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au 18">
            <a:extLst>
              <a:ext uri="{FF2B5EF4-FFF2-40B4-BE49-F238E27FC236}">
                <a16:creationId xmlns:a16="http://schemas.microsoft.com/office/drawing/2014/main" id="{A3745869-3279-4531-B639-9014E8C3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93353"/>
              </p:ext>
            </p:extLst>
          </p:nvPr>
        </p:nvGraphicFramePr>
        <p:xfrm>
          <a:off x="928391" y="502438"/>
          <a:ext cx="10419625" cy="36721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0511">
                  <a:extLst>
                    <a:ext uri="{9D8B030D-6E8A-4147-A177-3AD203B41FA5}">
                      <a16:colId xmlns:a16="http://schemas.microsoft.com/office/drawing/2014/main" val="2615779802"/>
                    </a:ext>
                  </a:extLst>
                </a:gridCol>
                <a:gridCol w="3771329">
                  <a:extLst>
                    <a:ext uri="{9D8B030D-6E8A-4147-A177-3AD203B41FA5}">
                      <a16:colId xmlns:a16="http://schemas.microsoft.com/office/drawing/2014/main" val="2393583084"/>
                    </a:ext>
                  </a:extLst>
                </a:gridCol>
                <a:gridCol w="4477785">
                  <a:extLst>
                    <a:ext uri="{9D8B030D-6E8A-4147-A177-3AD203B41FA5}">
                      <a16:colId xmlns:a16="http://schemas.microsoft.com/office/drawing/2014/main" val="2232282016"/>
                    </a:ext>
                  </a:extLst>
                </a:gridCol>
              </a:tblGrid>
              <a:tr h="565772"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09419" marR="109419" marT="54710" marB="547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Frais</a:t>
                      </a:r>
                      <a:endParaRPr lang="en-US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419" marR="109419" marT="54710" marB="54710"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Vitesse</a:t>
                      </a:r>
                      <a:endParaRPr lang="fr-FR" sz="1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9419" marR="109419" marT="54710" marB="54710" anchor="ctr">
                    <a:solidFill>
                      <a:srgbClr val="F793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96705"/>
                  </a:ext>
                </a:extLst>
              </a:tr>
              <a:tr h="1030885">
                <a:tc>
                  <a:txBody>
                    <a:bodyPr/>
                    <a:lstStyle/>
                    <a:p>
                      <a:r>
                        <a:rPr lang="fr-FR" sz="28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Bitcoin</a:t>
                      </a:r>
                      <a:endParaRPr lang="en-US" sz="28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09419" marR="109419" marT="54710" marB="54710" anchor="ctr"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0,20€ à 15€  </a:t>
                      </a:r>
                      <a:r>
                        <a:rPr lang="fr-FR" sz="2200" b="0" dirty="0">
                          <a:solidFill>
                            <a:sysClr val="windowText" lastClr="00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9419" marR="109419" marT="54710" marB="54710"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ysClr val="windowText" lastClr="000000"/>
                          </a:solidFill>
                        </a:rPr>
                        <a:t>&lt; 60 sec : pour avoir l'info</a:t>
                      </a:r>
                      <a:br>
                        <a:rPr lang="fr-FR" sz="1900" b="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fr-FR" sz="1900" b="0" dirty="0">
                          <a:solidFill>
                            <a:sysClr val="windowText" lastClr="000000"/>
                          </a:solidFill>
                        </a:rPr>
                        <a:t>10 à 30 min : pour la confirmation finale</a:t>
                      </a:r>
                    </a:p>
                  </a:txBody>
                  <a:tcPr marL="109419" marR="109419" marT="54710" marB="54710" anchor="ctr"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99143"/>
                  </a:ext>
                </a:extLst>
              </a:tr>
              <a:tr h="1142509">
                <a:tc>
                  <a:txBody>
                    <a:bodyPr/>
                    <a:lstStyle/>
                    <a:p>
                      <a:r>
                        <a:rPr lang="fr-FR" sz="28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Bitcoin</a:t>
                      </a:r>
                    </a:p>
                    <a:p>
                      <a:r>
                        <a:rPr lang="fr-FR" sz="28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Lightning</a:t>
                      </a:r>
                      <a:endParaRPr lang="en-US" sz="28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109419" marR="109419" marT="54710" marB="5471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kumimoji="0" lang="fr-F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3€ la 1</a:t>
                      </a:r>
                      <a:r>
                        <a:rPr kumimoji="0" lang="fr-FR" sz="2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ère</a:t>
                      </a:r>
                      <a:r>
                        <a:rPr kumimoji="0" lang="fr-F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fois, puis 0,01€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419" marR="109419" marT="54710" marB="547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9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&lt; 2 sec : pour avoir l'info</a:t>
                      </a:r>
                      <a:br>
                        <a:rPr lang="fr-FR" sz="19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1900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Seulement si</a:t>
                      </a:r>
                      <a:r>
                        <a:rPr lang="fr-FR" sz="19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le téléphone du destinataire est </a:t>
                      </a:r>
                      <a:r>
                        <a:rPr lang="fr-FR" sz="1900" b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connecté</a:t>
                      </a:r>
                      <a:r>
                        <a:rPr lang="fr-FR" sz="19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à Internet !</a:t>
                      </a:r>
                      <a:endParaRPr lang="en-US" sz="19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109419" marR="109419" marT="54710" marB="5471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290814"/>
                  </a:ext>
                </a:extLst>
              </a:tr>
              <a:tr h="932948">
                <a:tc>
                  <a:txBody>
                    <a:bodyPr/>
                    <a:lstStyle/>
                    <a:p>
                      <a:r>
                        <a:rPr lang="fr-FR" sz="28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Monero</a:t>
                      </a:r>
                      <a:endParaRPr lang="en-US" sz="28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09419" marR="109419" marT="54710" marB="54710" anchor="ctr"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0,01€ à 0,10€ </a:t>
                      </a:r>
                      <a:r>
                        <a:rPr kumimoji="0" lang="fr-FR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9419" marR="109419" marT="54710" marB="54710"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900" dirty="0"/>
                        <a:t>&lt; 10 sec : pour avoir l'info</a:t>
                      </a:r>
                      <a:br>
                        <a:rPr lang="fr-FR" sz="1900" dirty="0"/>
                      </a:br>
                      <a:r>
                        <a:rPr lang="fr-FR" sz="1900" dirty="0"/>
                        <a:t>10 à 30 min : pour la confirmation finale</a:t>
                      </a:r>
                      <a:endParaRPr lang="en-US" sz="1900" dirty="0"/>
                    </a:p>
                  </a:txBody>
                  <a:tcPr marL="109419" marR="109419" marT="54710" marB="54710" anchor="ctr"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94861"/>
                  </a:ext>
                </a:extLst>
              </a:tr>
            </a:tbl>
          </a:graphicData>
        </a:graphic>
      </p:graphicFrame>
      <p:pic>
        <p:nvPicPr>
          <p:cNvPr id="48" name="Image 47">
            <a:extLst>
              <a:ext uri="{FF2B5EF4-FFF2-40B4-BE49-F238E27FC236}">
                <a16:creationId xmlns:a16="http://schemas.microsoft.com/office/drawing/2014/main" id="{1C3AF829-9261-0499-498C-274D2C734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74" y="1344593"/>
            <a:ext cx="499021" cy="499021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2F34B8F1-4E1B-5191-69A2-DCD03552B675}"/>
              </a:ext>
            </a:extLst>
          </p:cNvPr>
          <p:cNvGrpSpPr/>
          <p:nvPr/>
        </p:nvGrpSpPr>
        <p:grpSpPr>
          <a:xfrm>
            <a:off x="2329789" y="3409546"/>
            <a:ext cx="558139" cy="538729"/>
            <a:chOff x="7757577" y="1262252"/>
            <a:chExt cx="1090015" cy="1090015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61889A99-983A-BF61-0674-3D5C4831178E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7C0762C9-1000-CFAA-F768-0B78033E5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7B15981A-3335-18BD-BE7D-B89EA3C1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64" y="2338495"/>
            <a:ext cx="322389" cy="32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D4D8291A-2C0E-DB6B-F777-27F5E22780D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33" y="2271361"/>
            <a:ext cx="437737" cy="437737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DF3E5F7-0F40-6262-D4CD-ADC32BE3A571}"/>
              </a:ext>
            </a:extLst>
          </p:cNvPr>
          <p:cNvGrpSpPr/>
          <p:nvPr/>
        </p:nvGrpSpPr>
        <p:grpSpPr>
          <a:xfrm>
            <a:off x="3348932" y="1543561"/>
            <a:ext cx="3566309" cy="466419"/>
            <a:chOff x="4468222" y="824086"/>
            <a:chExt cx="3115772" cy="407496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7D92445D-C2CF-EFD2-8D12-2FEEB99D12B4}"/>
                </a:ext>
              </a:extLst>
            </p:cNvPr>
            <p:cNvGrpSpPr/>
            <p:nvPr/>
          </p:nvGrpSpPr>
          <p:grpSpPr>
            <a:xfrm>
              <a:off x="4882178" y="824086"/>
              <a:ext cx="2701816" cy="378000"/>
              <a:chOff x="9205043" y="4390497"/>
              <a:chExt cx="3244246" cy="53424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7FDDA96-97BF-36A7-5BCD-A7747737F269}"/>
                  </a:ext>
                </a:extLst>
              </p:cNvPr>
              <p:cNvSpPr/>
              <p:nvPr/>
            </p:nvSpPr>
            <p:spPr>
              <a:xfrm>
                <a:off x="9271473" y="4521699"/>
                <a:ext cx="2349602" cy="28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42366DE-1398-9F98-B2D9-AC46FEF5CF6A}"/>
                  </a:ext>
                </a:extLst>
              </p:cNvPr>
              <p:cNvSpPr txBox="1"/>
              <p:nvPr/>
            </p:nvSpPr>
            <p:spPr>
              <a:xfrm>
                <a:off x="11642789" y="4390497"/>
                <a:ext cx="806500" cy="53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20€ </a:t>
                </a:r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2C0F835-86C7-DAD2-713A-3AF80456481C}"/>
                  </a:ext>
                </a:extLst>
              </p:cNvPr>
              <p:cNvSpPr/>
              <p:nvPr/>
            </p:nvSpPr>
            <p:spPr>
              <a:xfrm>
                <a:off x="9205043" y="4520334"/>
                <a:ext cx="1984770" cy="28894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888D8C3-FA24-FA50-70DF-EF1F9ADDF584}"/>
                </a:ext>
              </a:extLst>
            </p:cNvPr>
            <p:cNvSpPr txBox="1"/>
            <p:nvPr/>
          </p:nvSpPr>
          <p:spPr>
            <a:xfrm>
              <a:off x="4468222" y="862250"/>
              <a:ext cx="454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0€ </a:t>
              </a:r>
              <a:endParaRPr lang="en-US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77224F6-FB2F-1C7C-9442-06C7EFE6C2C7}"/>
              </a:ext>
            </a:extLst>
          </p:cNvPr>
          <p:cNvGrpSpPr/>
          <p:nvPr/>
        </p:nvGrpSpPr>
        <p:grpSpPr>
          <a:xfrm>
            <a:off x="3348932" y="2610447"/>
            <a:ext cx="3425350" cy="402402"/>
            <a:chOff x="3236467" y="3513436"/>
            <a:chExt cx="3425350" cy="402402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4C95940-5EE1-502E-DFB3-2590E4874D61}"/>
                </a:ext>
              </a:extLst>
            </p:cNvPr>
            <p:cNvGrpSpPr/>
            <p:nvPr/>
          </p:nvGrpSpPr>
          <p:grpSpPr>
            <a:xfrm>
              <a:off x="3710281" y="3513436"/>
              <a:ext cx="2951536" cy="369332"/>
              <a:chOff x="9206918" y="4494851"/>
              <a:chExt cx="3096370" cy="466751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453CE62-5EB8-8B29-A283-9F31E20EE72F}"/>
                  </a:ext>
                </a:extLst>
              </p:cNvPr>
              <p:cNvSpPr/>
              <p:nvPr/>
            </p:nvSpPr>
            <p:spPr>
              <a:xfrm>
                <a:off x="9210513" y="4620780"/>
                <a:ext cx="2399972" cy="28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2999014F-DE73-7B85-B23C-8E5DF2049BD5}"/>
                  </a:ext>
                </a:extLst>
              </p:cNvPr>
              <p:cNvSpPr txBox="1"/>
              <p:nvPr/>
            </p:nvSpPr>
            <p:spPr>
              <a:xfrm>
                <a:off x="11625703" y="4494851"/>
                <a:ext cx="677585" cy="466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2">
                        <a:lumMod val="75000"/>
                      </a:schemeClr>
                    </a:solidFill>
                  </a:rPr>
                  <a:t>20€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518443-D954-25E8-B71C-3309EC899597}"/>
                  </a:ext>
                </a:extLst>
              </p:cNvPr>
              <p:cNvSpPr/>
              <p:nvPr/>
            </p:nvSpPr>
            <p:spPr>
              <a:xfrm>
                <a:off x="9206918" y="4620661"/>
                <a:ext cx="224633" cy="288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E4664855-75C3-D82E-6145-215B47096B5F}"/>
                </a:ext>
              </a:extLst>
            </p:cNvPr>
            <p:cNvSpPr txBox="1"/>
            <p:nvPr/>
          </p:nvSpPr>
          <p:spPr>
            <a:xfrm>
              <a:off x="3236467" y="3546506"/>
              <a:ext cx="5196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2">
                      <a:lumMod val="75000"/>
                    </a:schemeClr>
                  </a:solidFill>
                </a:rPr>
                <a:t>0€ 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C44A5F8E-6972-DE2A-F39F-45746FB5FDD4}"/>
              </a:ext>
            </a:extLst>
          </p:cNvPr>
          <p:cNvGrpSpPr/>
          <p:nvPr/>
        </p:nvGrpSpPr>
        <p:grpSpPr>
          <a:xfrm>
            <a:off x="3299633" y="3646232"/>
            <a:ext cx="3573404" cy="451546"/>
            <a:chOff x="4431373" y="2593885"/>
            <a:chExt cx="3121966" cy="394501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B2C50CFB-5EB3-7D02-E164-9066B876C33F}"/>
                </a:ext>
              </a:extLst>
            </p:cNvPr>
            <p:cNvGrpSpPr/>
            <p:nvPr/>
          </p:nvGrpSpPr>
          <p:grpSpPr>
            <a:xfrm>
              <a:off x="4882078" y="2619054"/>
              <a:ext cx="2671261" cy="369332"/>
              <a:chOff x="9197986" y="4320461"/>
              <a:chExt cx="3207557" cy="53424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ACEE023-CB64-F248-A790-A595DD2CA890}"/>
                  </a:ext>
                </a:extLst>
              </p:cNvPr>
              <p:cNvSpPr/>
              <p:nvPr/>
            </p:nvSpPr>
            <p:spPr>
              <a:xfrm>
                <a:off x="9201583" y="4444462"/>
                <a:ext cx="2399971" cy="28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1D0AA1CE-E5E8-B4A1-1ED1-72ABC8C67CDC}"/>
                  </a:ext>
                </a:extLst>
              </p:cNvPr>
              <p:cNvSpPr txBox="1"/>
              <p:nvPr/>
            </p:nvSpPr>
            <p:spPr>
              <a:xfrm>
                <a:off x="11614431" y="4320461"/>
                <a:ext cx="791112" cy="53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20€ </a:t>
                </a:r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4EC00E5-12A8-AF8D-633C-E1C2407DC978}"/>
                  </a:ext>
                </a:extLst>
              </p:cNvPr>
              <p:cNvSpPr/>
              <p:nvPr/>
            </p:nvSpPr>
            <p:spPr>
              <a:xfrm>
                <a:off x="9197986" y="4444421"/>
                <a:ext cx="224634" cy="28167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B42BE3A-43C0-8D67-E047-994634BAFFAD}"/>
                </a:ext>
              </a:extLst>
            </p:cNvPr>
            <p:cNvSpPr txBox="1"/>
            <p:nvPr/>
          </p:nvSpPr>
          <p:spPr>
            <a:xfrm>
              <a:off x="4431373" y="2593885"/>
              <a:ext cx="454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0€ </a:t>
              </a:r>
              <a:endParaRPr lang="en-US" dirty="0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A30AFD40-F8B0-6BC4-6586-147B74CF6F6E}"/>
              </a:ext>
            </a:extLst>
          </p:cNvPr>
          <p:cNvSpPr txBox="1"/>
          <p:nvPr/>
        </p:nvSpPr>
        <p:spPr>
          <a:xfrm>
            <a:off x="4556316" y="6261248"/>
            <a:ext cx="3079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@SortieDeBanque – V2 Mai 2023</a:t>
            </a:r>
            <a:endParaRPr lang="en-US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ECB241-533C-137E-D752-4CCBD2D257B2}"/>
              </a:ext>
            </a:extLst>
          </p:cNvPr>
          <p:cNvSpPr txBox="1"/>
          <p:nvPr/>
        </p:nvSpPr>
        <p:spPr>
          <a:xfrm>
            <a:off x="666970" y="4455787"/>
            <a:ext cx="1095898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Pourquoi pas Bitcoin Lightning ? </a:t>
            </a:r>
            <a:br>
              <a:rPr lang="fr-FR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 LN ne peut pas avoir souveraineté </a:t>
            </a:r>
            <a:r>
              <a:rPr lang="fr-FR" sz="1800" b="1" dirty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bg1">
                    <a:lumMod val="50000"/>
                  </a:schemeClr>
                </a:solidFill>
              </a:rPr>
              <a:t>privacy</a:t>
            </a:r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 en même temps pour la masse citoyenne (</a:t>
            </a:r>
            <a:r>
              <a:rPr lang="fr-FR" sz="1800" dirty="0" err="1">
                <a:solidFill>
                  <a:schemeClr val="bg1">
                    <a:lumMod val="50000"/>
                  </a:schemeClr>
                </a:solidFill>
              </a:rPr>
              <a:t>noeud</a:t>
            </a:r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, canaux..)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Taux d'échec de 3 à 7%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des transactions en population générale : Voir comment. : </a:t>
            </a:r>
            <a:r>
              <a:rPr lang="fr-FR" sz="1800" dirty="0">
                <a:hlinkClick r:id="rId11"/>
              </a:rPr>
              <a:t>échecs dons Relai sur Twitter</a:t>
            </a:r>
            <a:endParaRPr lang="en-US" sz="1800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Prise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contrôle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noeuds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par Coinbase/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Relai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etc. (Avril 2023)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Stratégie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WEF 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d'étouffement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par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l'extérieur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</a:rPr>
              <a:t>Loi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 de Gresham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il faut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une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énergie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démesurée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pour faire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dépenser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Bitcoin, les gens le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conservent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pour le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futur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!..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voir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Salvador)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FB5751DB-F3D5-88BE-C714-D843F6E0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52" y="336999"/>
            <a:ext cx="2316428" cy="722312"/>
          </a:xfrm>
        </p:spPr>
        <p:txBody>
          <a:bodyPr/>
          <a:lstStyle/>
          <a:p>
            <a:r>
              <a:rPr lang="fr-FR" dirty="0"/>
              <a:t>Praticité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37861D-DBC2-184C-D5BB-3D56A5E3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1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193F069-F5DC-EC6E-78D8-DC0496BF32CA}"/>
              </a:ext>
            </a:extLst>
          </p:cNvPr>
          <p:cNvSpPr/>
          <p:nvPr/>
        </p:nvSpPr>
        <p:spPr>
          <a:xfrm>
            <a:off x="8816978" y="0"/>
            <a:ext cx="3344458" cy="3030649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BC0EADF-EFC5-1E2A-3C8D-6F23ADEBC012}"/>
              </a:ext>
            </a:extLst>
          </p:cNvPr>
          <p:cNvSpPr/>
          <p:nvPr/>
        </p:nvSpPr>
        <p:spPr>
          <a:xfrm>
            <a:off x="4883056" y="1321787"/>
            <a:ext cx="1787848" cy="3098277"/>
          </a:xfrm>
          <a:prstGeom prst="roundRect">
            <a:avLst/>
          </a:prstGeom>
          <a:solidFill>
            <a:srgbClr val="FFFAEB">
              <a:alpha val="7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10806AC1-4A75-54E0-FA01-B4D4CC164C1A}"/>
              </a:ext>
            </a:extLst>
          </p:cNvPr>
          <p:cNvSpPr/>
          <p:nvPr/>
        </p:nvSpPr>
        <p:spPr>
          <a:xfrm flipH="1">
            <a:off x="4883055" y="3006279"/>
            <a:ext cx="5754239" cy="1400645"/>
          </a:xfrm>
          <a:custGeom>
            <a:avLst/>
            <a:gdLst>
              <a:gd name="connsiteX0" fmla="*/ 0 w 5219355"/>
              <a:gd name="connsiteY0" fmla="*/ 233446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233446 h 1400645"/>
              <a:gd name="connsiteX0" fmla="*/ 0 w 5219355"/>
              <a:gd name="connsiteY0" fmla="*/ 522203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454247 w 5219355"/>
              <a:gd name="connsiteY2" fmla="*/ 81951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694879 w 5219355"/>
              <a:gd name="connsiteY2" fmla="*/ 9762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9355" h="1400645">
                <a:moveTo>
                  <a:pt x="0" y="522203"/>
                </a:moveTo>
                <a:cubicBezTo>
                  <a:pt x="0" y="393274"/>
                  <a:pt x="56391" y="252663"/>
                  <a:pt x="185320" y="252663"/>
                </a:cubicBezTo>
                <a:lnTo>
                  <a:pt x="3694879" y="9762"/>
                </a:lnTo>
                <a:lnTo>
                  <a:pt x="4985909" y="0"/>
                </a:lnTo>
                <a:cubicBezTo>
                  <a:pt x="5114838" y="0"/>
                  <a:pt x="5219355" y="104517"/>
                  <a:pt x="5219355" y="233446"/>
                </a:cubicBezTo>
                <a:lnTo>
                  <a:pt x="5219355" y="1167199"/>
                </a:lnTo>
                <a:cubicBezTo>
                  <a:pt x="5219355" y="1296128"/>
                  <a:pt x="5114838" y="1400645"/>
                  <a:pt x="4985909" y="1400645"/>
                </a:cubicBezTo>
                <a:lnTo>
                  <a:pt x="233446" y="1400645"/>
                </a:lnTo>
                <a:cubicBezTo>
                  <a:pt x="104517" y="1400645"/>
                  <a:pt x="0" y="1296128"/>
                  <a:pt x="0" y="1167199"/>
                </a:cubicBezTo>
                <a:lnTo>
                  <a:pt x="0" y="522203"/>
                </a:lnTo>
                <a:close/>
              </a:path>
            </a:pathLst>
          </a:custGeom>
          <a:solidFill>
            <a:srgbClr val="FDF0E7">
              <a:alpha val="72157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BB2B54-3EAA-7A0E-273B-B19475B8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81" y="3054713"/>
            <a:ext cx="1265809" cy="1265809"/>
          </a:xfrm>
          <a:prstGeom prst="rect">
            <a:avLst/>
          </a:prstGeom>
        </p:spPr>
      </p:pic>
      <p:pic>
        <p:nvPicPr>
          <p:cNvPr id="8" name="Picture 2" descr="Logo, logos, monero icon - Free download on Iconfinder">
            <a:extLst>
              <a:ext uri="{FF2B5EF4-FFF2-40B4-BE49-F238E27FC236}">
                <a16:creationId xmlns:a16="http://schemas.microsoft.com/office/drawing/2014/main" id="{32A1136F-2D69-5189-18EF-D706FC3E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380" y="3127737"/>
            <a:ext cx="1246914" cy="124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4DDF8DF-B7A2-B32D-5FDF-5932C30FB219}"/>
              </a:ext>
            </a:extLst>
          </p:cNvPr>
          <p:cNvSpPr txBox="1"/>
          <p:nvPr/>
        </p:nvSpPr>
        <p:spPr>
          <a:xfrm>
            <a:off x="3237211" y="4452459"/>
            <a:ext cx="167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LiteCoin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A90F743-B568-6BE5-CC4B-B2CC74B94B00}"/>
              </a:ext>
            </a:extLst>
          </p:cNvPr>
          <p:cNvSpPr txBox="1"/>
          <p:nvPr/>
        </p:nvSpPr>
        <p:spPr>
          <a:xfrm>
            <a:off x="6445572" y="4450893"/>
            <a:ext cx="290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solidFill>
                  <a:schemeClr val="accent1">
                    <a:lumMod val="50000"/>
                  </a:schemeClr>
                </a:solidFill>
              </a:rPr>
              <a:t>Monero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(XMR)</a:t>
            </a:r>
          </a:p>
          <a:p>
            <a:pPr algn="ctr"/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getmonero.org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346BE7-90F8-38DE-123C-7CBF0A3017E3}"/>
              </a:ext>
            </a:extLst>
          </p:cNvPr>
          <p:cNvSpPr txBox="1"/>
          <p:nvPr/>
        </p:nvSpPr>
        <p:spPr>
          <a:xfrm>
            <a:off x="2981071" y="-6038"/>
            <a:ext cx="5398759" cy="4924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fr-FR" sz="2600" b="1" dirty="0">
                <a:ln/>
                <a:solidFill>
                  <a:schemeClr val="accent1"/>
                </a:solidFill>
              </a:rPr>
              <a:t>Résilience verticale et/ou horizontale</a:t>
            </a:r>
            <a:endParaRPr lang="en-US" sz="2600" b="1" dirty="0">
              <a:ln/>
              <a:solidFill>
                <a:schemeClr val="accent1"/>
              </a:solidFill>
            </a:endParaRP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1F7579DC-4FA9-FB1B-4E43-7902956F6A89}"/>
              </a:ext>
            </a:extLst>
          </p:cNvPr>
          <p:cNvSpPr txBox="1">
            <a:spLocks/>
          </p:cNvSpPr>
          <p:nvPr/>
        </p:nvSpPr>
        <p:spPr>
          <a:xfrm>
            <a:off x="4576108" y="303478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04/24 – 1.2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3ACC2B94-2D5C-AED3-7F1C-127D763D6E61}"/>
              </a:ext>
            </a:extLst>
          </p:cNvPr>
          <p:cNvCxnSpPr>
            <a:cxnSpLocks/>
          </p:cNvCxnSpPr>
          <p:nvPr/>
        </p:nvCxnSpPr>
        <p:spPr>
          <a:xfrm>
            <a:off x="5995390" y="4403847"/>
            <a:ext cx="5040000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CEFECFEE-E7ED-B4CB-CBA7-DAA68798A991}"/>
              </a:ext>
            </a:extLst>
          </p:cNvPr>
          <p:cNvSpPr txBox="1"/>
          <p:nvPr/>
        </p:nvSpPr>
        <p:spPr>
          <a:xfrm>
            <a:off x="5466262" y="2474416"/>
            <a:ext cx="157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2015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BC54426-2BE7-6C69-2563-25817A85E360}"/>
              </a:ext>
            </a:extLst>
          </p:cNvPr>
          <p:cNvSpPr/>
          <p:nvPr/>
        </p:nvSpPr>
        <p:spPr>
          <a:xfrm>
            <a:off x="1507205" y="2998133"/>
            <a:ext cx="5144755" cy="1400645"/>
          </a:xfrm>
          <a:custGeom>
            <a:avLst/>
            <a:gdLst>
              <a:gd name="connsiteX0" fmla="*/ 0 w 5219355"/>
              <a:gd name="connsiteY0" fmla="*/ 233446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233446 h 1400645"/>
              <a:gd name="connsiteX0" fmla="*/ 0 w 5219355"/>
              <a:gd name="connsiteY0" fmla="*/ 522203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454247 w 5219355"/>
              <a:gd name="connsiteY2" fmla="*/ 81951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694879 w 5219355"/>
              <a:gd name="connsiteY2" fmla="*/ 9762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9355" h="1400645">
                <a:moveTo>
                  <a:pt x="0" y="522203"/>
                </a:moveTo>
                <a:cubicBezTo>
                  <a:pt x="0" y="393274"/>
                  <a:pt x="56391" y="252663"/>
                  <a:pt x="185320" y="252663"/>
                </a:cubicBezTo>
                <a:lnTo>
                  <a:pt x="3694879" y="9762"/>
                </a:lnTo>
                <a:lnTo>
                  <a:pt x="4985909" y="0"/>
                </a:lnTo>
                <a:cubicBezTo>
                  <a:pt x="5114838" y="0"/>
                  <a:pt x="5219355" y="104517"/>
                  <a:pt x="5219355" y="233446"/>
                </a:cubicBezTo>
                <a:lnTo>
                  <a:pt x="5219355" y="1167199"/>
                </a:lnTo>
                <a:cubicBezTo>
                  <a:pt x="5219355" y="1296128"/>
                  <a:pt x="5114838" y="1400645"/>
                  <a:pt x="4985909" y="1400645"/>
                </a:cubicBezTo>
                <a:lnTo>
                  <a:pt x="233446" y="1400645"/>
                </a:lnTo>
                <a:cubicBezTo>
                  <a:pt x="104517" y="1400645"/>
                  <a:pt x="0" y="1296128"/>
                  <a:pt x="0" y="1167199"/>
                </a:cubicBezTo>
                <a:lnTo>
                  <a:pt x="0" y="522203"/>
                </a:lnTo>
                <a:close/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72D03C-8325-027F-02DC-033455AE393A}"/>
              </a:ext>
            </a:extLst>
          </p:cNvPr>
          <p:cNvSpPr txBox="1"/>
          <p:nvPr/>
        </p:nvSpPr>
        <p:spPr>
          <a:xfrm>
            <a:off x="4761197" y="5119534"/>
            <a:ext cx="1981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plutôt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SoV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F035617-30CE-F1A0-9D11-3A2461D794E2}"/>
              </a:ext>
            </a:extLst>
          </p:cNvPr>
          <p:cNvSpPr txBox="1"/>
          <p:nvPr/>
        </p:nvSpPr>
        <p:spPr>
          <a:xfrm>
            <a:off x="7016737" y="5104374"/>
            <a:ext cx="181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plutôt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MoE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08D65FE-E621-C6D4-BB03-18BED4FB9AF1}"/>
              </a:ext>
            </a:extLst>
          </p:cNvPr>
          <p:cNvSpPr txBox="1"/>
          <p:nvPr/>
        </p:nvSpPr>
        <p:spPr>
          <a:xfrm>
            <a:off x="2307944" y="4888930"/>
            <a:ext cx="2078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08CF824C-2AFE-808F-3147-55B9ADB8F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815" y="1772532"/>
            <a:ext cx="848140" cy="8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E366FD52-A1F1-39DC-BEEE-CE15DC2FB153}"/>
              </a:ext>
            </a:extLst>
          </p:cNvPr>
          <p:cNvCxnSpPr>
            <a:cxnSpLocks/>
          </p:cNvCxnSpPr>
          <p:nvPr/>
        </p:nvCxnSpPr>
        <p:spPr>
          <a:xfrm flipH="1" flipV="1">
            <a:off x="916665" y="4398778"/>
            <a:ext cx="463918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70AE9E7-07F1-44EF-3071-6B9CF48D4B06}"/>
              </a:ext>
            </a:extLst>
          </p:cNvPr>
          <p:cNvSpPr txBox="1"/>
          <p:nvPr/>
        </p:nvSpPr>
        <p:spPr>
          <a:xfrm>
            <a:off x="4674371" y="849591"/>
            <a:ext cx="22044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Lightning </a:t>
            </a:r>
            <a:r>
              <a:rPr lang="en-US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(BTC LN)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Litecoin (LTC) Logo PNG Vector">
            <a:extLst>
              <a:ext uri="{FF2B5EF4-FFF2-40B4-BE49-F238E27FC236}">
                <a16:creationId xmlns:a16="http://schemas.microsoft.com/office/drawing/2014/main" id="{9D3FE6DB-0BE4-9852-3100-61A0078C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63" y="3220031"/>
            <a:ext cx="1022722" cy="102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ogecoin">
            <a:extLst>
              <a:ext uri="{FF2B5EF4-FFF2-40B4-BE49-F238E27FC236}">
                <a16:creationId xmlns:a16="http://schemas.microsoft.com/office/drawing/2014/main" id="{7D364A64-60D1-23BE-F0F4-861ED528C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83" y="3410663"/>
            <a:ext cx="811447" cy="81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11E6CE0-2780-E439-90F9-FEE4AAA46193}"/>
              </a:ext>
            </a:extLst>
          </p:cNvPr>
          <p:cNvSpPr txBox="1"/>
          <p:nvPr/>
        </p:nvSpPr>
        <p:spPr>
          <a:xfrm>
            <a:off x="1938579" y="4467682"/>
            <a:ext cx="1676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accent1">
                    <a:lumMod val="50000"/>
                  </a:schemeClr>
                </a:solidFill>
              </a:rPr>
              <a:t>DogeCoin</a:t>
            </a:r>
            <a:endParaRPr lang="fr-F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3B7A3E-82A0-E8AF-2B10-C7E49D7FB367}"/>
              </a:ext>
            </a:extLst>
          </p:cNvPr>
          <p:cNvSpPr txBox="1"/>
          <p:nvPr/>
        </p:nvSpPr>
        <p:spPr>
          <a:xfrm>
            <a:off x="1472436" y="3521771"/>
            <a:ext cx="8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73BCD5F-108A-B706-F06B-62DCAB57918A}"/>
              </a:ext>
            </a:extLst>
          </p:cNvPr>
          <p:cNvSpPr txBox="1"/>
          <p:nvPr/>
        </p:nvSpPr>
        <p:spPr>
          <a:xfrm>
            <a:off x="8243310" y="180163"/>
            <a:ext cx="37531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</a:rPr>
              <a:t>CAI</a:t>
            </a:r>
            <a:r>
              <a:rPr lang="en-US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: </a:t>
            </a:r>
            <a:r>
              <a:rPr lang="en-US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cryptomonnaies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autonomes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indépendantes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(</a:t>
            </a:r>
            <a:r>
              <a:rPr lang="en-US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traçables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) = 0,3%</a:t>
            </a:r>
          </a:p>
          <a:p>
            <a:pPr algn="ctr">
              <a:defRPr/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CAI²</a:t>
            </a:r>
            <a:r>
              <a:rPr lang="en-US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: 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CAI, </a:t>
            </a:r>
            <a:r>
              <a:rPr lang="en-US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anonymes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et </a:t>
            </a:r>
            <a:r>
              <a:rPr lang="en-US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intraçables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= 0,1%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3AF3E9-40C8-A678-98D4-052DDE9447A5}"/>
              </a:ext>
            </a:extLst>
          </p:cNvPr>
          <p:cNvSpPr txBox="1"/>
          <p:nvPr/>
        </p:nvSpPr>
        <p:spPr>
          <a:xfrm>
            <a:off x="8790849" y="4489166"/>
            <a:ext cx="1121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accent1">
                    <a:lumMod val="50000"/>
                  </a:schemeClr>
                </a:solidFill>
              </a:rPr>
              <a:t>Dero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fr-FR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dero.io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C6A2ED5-3152-9A21-50FD-2B5EAD2906B0}"/>
              </a:ext>
            </a:extLst>
          </p:cNvPr>
          <p:cNvSpPr txBox="1"/>
          <p:nvPr/>
        </p:nvSpPr>
        <p:spPr>
          <a:xfrm>
            <a:off x="4352262" y="4402764"/>
            <a:ext cx="29062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Bitcoin 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(BTC)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bitcoin.org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A25149E-AD97-80FD-B593-837073D7D956}"/>
              </a:ext>
            </a:extLst>
          </p:cNvPr>
          <p:cNvSpPr txBox="1"/>
          <p:nvPr/>
        </p:nvSpPr>
        <p:spPr>
          <a:xfrm>
            <a:off x="693864" y="4382695"/>
            <a:ext cx="8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468BF70-1982-8351-7F50-84C392D90D6B}"/>
              </a:ext>
            </a:extLst>
          </p:cNvPr>
          <p:cNvSpPr txBox="1"/>
          <p:nvPr/>
        </p:nvSpPr>
        <p:spPr>
          <a:xfrm>
            <a:off x="541382" y="924906"/>
            <a:ext cx="29062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moyen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d'échange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SoV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reserve de Valeur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Loi</a:t>
            </a:r>
            <a:r>
              <a:rPr lang="en-US" sz="14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de G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resham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deu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x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disctincts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sinon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les gens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continueront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d'utiliser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une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mauvaise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monnaie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!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8803C31-488B-7765-1552-46F8AEDD6CDA}"/>
              </a:ext>
            </a:extLst>
          </p:cNvPr>
          <p:cNvSpPr txBox="1"/>
          <p:nvPr/>
        </p:nvSpPr>
        <p:spPr>
          <a:xfrm rot="16200000">
            <a:off x="3810294" y="1780104"/>
            <a:ext cx="1400644" cy="73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Off-Chain</a:t>
            </a:r>
          </a:p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= 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Couche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42CA648-302A-A3AB-0C07-149EF16A2B2E}"/>
              </a:ext>
            </a:extLst>
          </p:cNvPr>
          <p:cNvSpPr txBox="1"/>
          <p:nvPr/>
        </p:nvSpPr>
        <p:spPr>
          <a:xfrm rot="16200000">
            <a:off x="357459" y="3409224"/>
            <a:ext cx="1433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On-chain </a:t>
            </a:r>
            <a:b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Couche</a:t>
            </a: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  <a:endParaRPr kumimoji="0" lang="en-US" sz="3200" b="1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8FEDD6E-898A-017F-B632-CCC0B7099A04}"/>
              </a:ext>
            </a:extLst>
          </p:cNvPr>
          <p:cNvSpPr txBox="1"/>
          <p:nvPr/>
        </p:nvSpPr>
        <p:spPr>
          <a:xfrm>
            <a:off x="1961363" y="2477176"/>
            <a:ext cx="2239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</a:rPr>
              <a:t>CAI - </a:t>
            </a:r>
            <a:r>
              <a:rPr lang="en-US" sz="2400" b="1" u="sng" dirty="0" err="1">
                <a:solidFill>
                  <a:schemeClr val="accent4">
                    <a:lumMod val="75000"/>
                  </a:schemeClr>
                </a:solidFill>
                <a:latin typeface="Calibri" panose="020F0502020204030204"/>
              </a:rPr>
              <a:t>traçable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B11EC21-C4C0-4779-CF23-8B58330DB3F8}"/>
              </a:ext>
            </a:extLst>
          </p:cNvPr>
          <p:cNvSpPr txBox="1"/>
          <p:nvPr/>
        </p:nvSpPr>
        <p:spPr>
          <a:xfrm>
            <a:off x="7644040" y="2453274"/>
            <a:ext cx="267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CAI² - </a:t>
            </a:r>
            <a:r>
              <a:rPr lang="en-US" sz="2400" b="1" u="sng" dirty="0" err="1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intraçable</a:t>
            </a:r>
            <a:endParaRPr lang="en-US" sz="2800" dirty="0"/>
          </a:p>
        </p:txBody>
      </p:sp>
      <p:sp>
        <p:nvSpPr>
          <p:cNvPr id="45" name="Rectangle : coins arrondis 10">
            <a:extLst>
              <a:ext uri="{FF2B5EF4-FFF2-40B4-BE49-F238E27FC236}">
                <a16:creationId xmlns:a16="http://schemas.microsoft.com/office/drawing/2014/main" id="{BA32E49D-E481-676B-1966-E4D41C23CC6B}"/>
              </a:ext>
            </a:extLst>
          </p:cNvPr>
          <p:cNvSpPr/>
          <p:nvPr/>
        </p:nvSpPr>
        <p:spPr>
          <a:xfrm flipH="1">
            <a:off x="4985844" y="5675067"/>
            <a:ext cx="4926947" cy="954642"/>
          </a:xfrm>
          <a:custGeom>
            <a:avLst/>
            <a:gdLst>
              <a:gd name="connsiteX0" fmla="*/ 0 w 5219355"/>
              <a:gd name="connsiteY0" fmla="*/ 233446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233446 h 1400645"/>
              <a:gd name="connsiteX0" fmla="*/ 0 w 5219355"/>
              <a:gd name="connsiteY0" fmla="*/ 522203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454247 w 5219355"/>
              <a:gd name="connsiteY2" fmla="*/ 81951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694879 w 5219355"/>
              <a:gd name="connsiteY2" fmla="*/ 9762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9355" h="1400645">
                <a:moveTo>
                  <a:pt x="0" y="522203"/>
                </a:moveTo>
                <a:cubicBezTo>
                  <a:pt x="0" y="393274"/>
                  <a:pt x="56391" y="252663"/>
                  <a:pt x="185320" y="252663"/>
                </a:cubicBezTo>
                <a:lnTo>
                  <a:pt x="3694879" y="9762"/>
                </a:lnTo>
                <a:lnTo>
                  <a:pt x="4985909" y="0"/>
                </a:lnTo>
                <a:cubicBezTo>
                  <a:pt x="5114838" y="0"/>
                  <a:pt x="5219355" y="104517"/>
                  <a:pt x="5219355" y="233446"/>
                </a:cubicBezTo>
                <a:lnTo>
                  <a:pt x="5219355" y="1167199"/>
                </a:lnTo>
                <a:cubicBezTo>
                  <a:pt x="5219355" y="1296128"/>
                  <a:pt x="5114838" y="1400645"/>
                  <a:pt x="4985909" y="1400645"/>
                </a:cubicBezTo>
                <a:lnTo>
                  <a:pt x="233446" y="1400645"/>
                </a:lnTo>
                <a:cubicBezTo>
                  <a:pt x="104517" y="1400645"/>
                  <a:pt x="0" y="1296128"/>
                  <a:pt x="0" y="1167199"/>
                </a:cubicBezTo>
                <a:lnTo>
                  <a:pt x="0" y="522203"/>
                </a:lnTo>
                <a:close/>
              </a:path>
            </a:pathLst>
          </a:custGeom>
          <a:solidFill>
            <a:srgbClr val="FDF0E7">
              <a:alpha val="72157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 : coins arrondis 10">
            <a:extLst>
              <a:ext uri="{FF2B5EF4-FFF2-40B4-BE49-F238E27FC236}">
                <a16:creationId xmlns:a16="http://schemas.microsoft.com/office/drawing/2014/main" id="{3E068A16-A86F-A4B3-C920-A5B5D6207488}"/>
              </a:ext>
            </a:extLst>
          </p:cNvPr>
          <p:cNvSpPr/>
          <p:nvPr/>
        </p:nvSpPr>
        <p:spPr>
          <a:xfrm>
            <a:off x="2123607" y="5666921"/>
            <a:ext cx="4442265" cy="954642"/>
          </a:xfrm>
          <a:custGeom>
            <a:avLst/>
            <a:gdLst>
              <a:gd name="connsiteX0" fmla="*/ 0 w 5219355"/>
              <a:gd name="connsiteY0" fmla="*/ 233446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233446 h 1400645"/>
              <a:gd name="connsiteX0" fmla="*/ 0 w 5219355"/>
              <a:gd name="connsiteY0" fmla="*/ 522203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454247 w 5219355"/>
              <a:gd name="connsiteY2" fmla="*/ 81951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694879 w 5219355"/>
              <a:gd name="connsiteY2" fmla="*/ 9762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9355" h="1400645">
                <a:moveTo>
                  <a:pt x="0" y="522203"/>
                </a:moveTo>
                <a:cubicBezTo>
                  <a:pt x="0" y="393274"/>
                  <a:pt x="56391" y="252663"/>
                  <a:pt x="185320" y="252663"/>
                </a:cubicBezTo>
                <a:lnTo>
                  <a:pt x="3694879" y="9762"/>
                </a:lnTo>
                <a:lnTo>
                  <a:pt x="4985909" y="0"/>
                </a:lnTo>
                <a:cubicBezTo>
                  <a:pt x="5114838" y="0"/>
                  <a:pt x="5219355" y="104517"/>
                  <a:pt x="5219355" y="233446"/>
                </a:cubicBezTo>
                <a:lnTo>
                  <a:pt x="5219355" y="1167199"/>
                </a:lnTo>
                <a:cubicBezTo>
                  <a:pt x="5219355" y="1296128"/>
                  <a:pt x="5114838" y="1400645"/>
                  <a:pt x="4985909" y="1400645"/>
                </a:cubicBezTo>
                <a:lnTo>
                  <a:pt x="233446" y="1400645"/>
                </a:lnTo>
                <a:cubicBezTo>
                  <a:pt x="104517" y="1400645"/>
                  <a:pt x="0" y="1296128"/>
                  <a:pt x="0" y="1167199"/>
                </a:cubicBezTo>
                <a:lnTo>
                  <a:pt x="0" y="522203"/>
                </a:lnTo>
                <a:close/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3FA3F64-14DC-32E7-85C3-98004EF3FE41}"/>
              </a:ext>
            </a:extLst>
          </p:cNvPr>
          <p:cNvSpPr txBox="1"/>
          <p:nvPr/>
        </p:nvSpPr>
        <p:spPr>
          <a:xfrm>
            <a:off x="2054767" y="6017625"/>
            <a:ext cx="210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..USDC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, USDT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EBBD14F-632D-054A-0BD3-D540997924E8}"/>
              </a:ext>
            </a:extLst>
          </p:cNvPr>
          <p:cNvSpPr txBox="1"/>
          <p:nvPr/>
        </p:nvSpPr>
        <p:spPr>
          <a:xfrm>
            <a:off x="7365368" y="5992668"/>
            <a:ext cx="2885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Haven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(XHV), </a:t>
            </a:r>
            <a:r>
              <a:rPr lang="fr-FR" sz="2000" dirty="0" err="1">
                <a:solidFill>
                  <a:schemeClr val="accent1">
                    <a:lumMod val="50000"/>
                  </a:schemeClr>
                </a:solidFill>
              </a:rPr>
              <a:t>Zeph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..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9FC81CB-59E6-33E4-22E5-B821A0D330EE}"/>
              </a:ext>
            </a:extLst>
          </p:cNvPr>
          <p:cNvSpPr txBox="1"/>
          <p:nvPr/>
        </p:nvSpPr>
        <p:spPr>
          <a:xfrm>
            <a:off x="4985846" y="5953490"/>
            <a:ext cx="167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StableSats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8C6DC8E-CF1A-69B6-0A46-F52C8FD6E05D}"/>
              </a:ext>
            </a:extLst>
          </p:cNvPr>
          <p:cNvSpPr txBox="1"/>
          <p:nvPr/>
        </p:nvSpPr>
        <p:spPr>
          <a:xfrm>
            <a:off x="969560" y="5340972"/>
            <a:ext cx="2285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"</a:t>
            </a:r>
            <a:r>
              <a:rPr lang="en-US" sz="2400" b="1" u="sng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Stablecoins</a:t>
            </a:r>
            <a:r>
              <a:rPr lang="en-US" sz="24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"</a:t>
            </a:r>
            <a:endParaRPr kumimoji="0" lang="en-US" sz="3600" b="1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DERO">
            <a:extLst>
              <a:ext uri="{FF2B5EF4-FFF2-40B4-BE49-F238E27FC236}">
                <a16:creationId xmlns:a16="http://schemas.microsoft.com/office/drawing/2014/main" id="{F2EC3805-6F72-AD8A-B19C-B5B546F3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848" y="3366867"/>
            <a:ext cx="899946" cy="8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C5A8B082-37F1-629F-C55E-AA2FBA02AFD9}"/>
              </a:ext>
            </a:extLst>
          </p:cNvPr>
          <p:cNvSpPr txBox="1"/>
          <p:nvPr/>
        </p:nvSpPr>
        <p:spPr>
          <a:xfrm>
            <a:off x="9825849" y="3576742"/>
            <a:ext cx="8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...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8EABC62-CD0E-50C3-ADFD-282A7E2FE449}"/>
              </a:ext>
            </a:extLst>
          </p:cNvPr>
          <p:cNvSpPr txBox="1"/>
          <p:nvPr/>
        </p:nvSpPr>
        <p:spPr>
          <a:xfrm>
            <a:off x="9784405" y="4420170"/>
            <a:ext cx="8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...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8A8BD9D-C5AF-F9D4-6E14-782A3887F915}"/>
              </a:ext>
            </a:extLst>
          </p:cNvPr>
          <p:cNvSpPr txBox="1"/>
          <p:nvPr/>
        </p:nvSpPr>
        <p:spPr>
          <a:xfrm>
            <a:off x="6059294" y="4079568"/>
            <a:ext cx="894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2008 </a:t>
            </a:r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2297261-20CA-9778-0693-04C7901654A9}"/>
              </a:ext>
            </a:extLst>
          </p:cNvPr>
          <p:cNvSpPr txBox="1"/>
          <p:nvPr/>
        </p:nvSpPr>
        <p:spPr>
          <a:xfrm>
            <a:off x="8077460" y="4093125"/>
            <a:ext cx="894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2013 </a:t>
            </a:r>
            <a:endParaRPr lang="en-US" dirty="0"/>
          </a:p>
        </p:txBody>
      </p:sp>
      <p:pic>
        <p:nvPicPr>
          <p:cNvPr id="56" name="Picture 4" descr="Haven Protocol (XHV), le coffre offshore confidentiel permettant la création de tokens privés">
            <a:extLst>
              <a:ext uri="{FF2B5EF4-FFF2-40B4-BE49-F238E27FC236}">
                <a16:creationId xmlns:a16="http://schemas.microsoft.com/office/drawing/2014/main" id="{779C68C3-9EA3-AA14-2835-D9BE9DC1E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05" y="5833612"/>
            <a:ext cx="728913" cy="7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C17BCDF0-F2C7-049D-1D77-3DDFBDA98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97" b="91515" l="6875" r="90625">
                        <a14:foregroundMark x1="9375" y1="39394" x2="9375" y2="58788"/>
                        <a14:foregroundMark x1="6875" y1="45455" x2="11250" y2="70909"/>
                        <a14:foregroundMark x1="90625" y1="42424" x2="86875" y2="62424"/>
                        <a14:foregroundMark x1="61250" y1="91515" x2="40000" y2="8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73" y="5785484"/>
            <a:ext cx="770872" cy="79496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DBFF5411-FFF2-78A9-31F7-E493D752B7C5}"/>
              </a:ext>
            </a:extLst>
          </p:cNvPr>
          <p:cNvSpPr txBox="1"/>
          <p:nvPr/>
        </p:nvSpPr>
        <p:spPr>
          <a:xfrm>
            <a:off x="9482414" y="4077177"/>
            <a:ext cx="894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2DBD1E5-C74F-8F3F-7EF9-B850505966C7}"/>
              </a:ext>
            </a:extLst>
          </p:cNvPr>
          <p:cNvSpPr txBox="1"/>
          <p:nvPr/>
        </p:nvSpPr>
        <p:spPr>
          <a:xfrm>
            <a:off x="4602056" y="1336284"/>
            <a:ext cx="2389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quasi-</a:t>
            </a:r>
            <a:r>
              <a:rPr lang="en-US" b="1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intraçable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Image 1023">
            <a:extLst>
              <a:ext uri="{FF2B5EF4-FFF2-40B4-BE49-F238E27FC236}">
                <a16:creationId xmlns:a16="http://schemas.microsoft.com/office/drawing/2014/main" id="{A3C41FB2-5263-D17C-B948-274713D4E5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73" y="1032589"/>
            <a:ext cx="996347" cy="1006863"/>
          </a:xfrm>
          <a:prstGeom prst="rect">
            <a:avLst/>
          </a:prstGeom>
        </p:spPr>
      </p:pic>
      <p:sp>
        <p:nvSpPr>
          <p:cNvPr id="1027" name="ZoneTexte 1026">
            <a:extLst>
              <a:ext uri="{FF2B5EF4-FFF2-40B4-BE49-F238E27FC236}">
                <a16:creationId xmlns:a16="http://schemas.microsoft.com/office/drawing/2014/main" id="{6A551C76-F2F7-168A-20A9-D9D67E7C0F5D}"/>
              </a:ext>
            </a:extLst>
          </p:cNvPr>
          <p:cNvSpPr txBox="1"/>
          <p:nvPr/>
        </p:nvSpPr>
        <p:spPr>
          <a:xfrm>
            <a:off x="10576127" y="1194658"/>
            <a:ext cx="14894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Sur 10 000+ "cryptos" </a:t>
            </a:r>
            <a:endParaRPr lang="en-US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02F741-6FB1-E598-1F95-D673F052E041}"/>
              </a:ext>
            </a:extLst>
          </p:cNvPr>
          <p:cNvSpPr txBox="1"/>
          <p:nvPr/>
        </p:nvSpPr>
        <p:spPr>
          <a:xfrm rot="16200000">
            <a:off x="10321857" y="3409224"/>
            <a:ext cx="1433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On-chain </a:t>
            </a:r>
            <a:b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Couche</a:t>
            </a: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  <a:endParaRPr kumimoji="0" lang="en-US" sz="3200" b="1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32E16FB-B484-2AB8-3641-1D0B2A055EB4}"/>
              </a:ext>
            </a:extLst>
          </p:cNvPr>
          <p:cNvSpPr txBox="1"/>
          <p:nvPr/>
        </p:nvSpPr>
        <p:spPr>
          <a:xfrm>
            <a:off x="1443631" y="4475028"/>
            <a:ext cx="1337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chemeClr val="accent1">
                    <a:lumMod val="50000"/>
                  </a:schemeClr>
                </a:solidFill>
              </a:rPr>
              <a:t>Kaspa</a:t>
            </a:r>
            <a:endParaRPr lang="en-US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9E81E5-6BA1-05AC-C893-D077321A981E}"/>
              </a:ext>
            </a:extLst>
          </p:cNvPr>
          <p:cNvSpPr txBox="1"/>
          <p:nvPr/>
        </p:nvSpPr>
        <p:spPr>
          <a:xfrm>
            <a:off x="6279645" y="1847126"/>
            <a:ext cx="616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dirty="0">
                <a:effectLst/>
                <a:latin typeface="Inter"/>
              </a:rPr>
              <a:t>⚠️</a:t>
            </a:r>
            <a:endParaRPr lang="en-US" sz="2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14AA6D1-D15D-31EB-C6B4-3EB57274B541}"/>
              </a:ext>
            </a:extLst>
          </p:cNvPr>
          <p:cNvSpPr txBox="1"/>
          <p:nvPr/>
        </p:nvSpPr>
        <p:spPr>
          <a:xfrm>
            <a:off x="6616743" y="1512036"/>
            <a:ext cx="178784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Loi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Gresham +</a:t>
            </a:r>
            <a:b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taux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d'échec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3 à 7% + </a:t>
            </a:r>
            <a:b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 de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souveraineté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privacy à la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fois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pour le grand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</a:t>
            </a:r>
            <a:r>
              <a:rPr lang="en-US" sz="1100" i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c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(node)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663A182-557B-07D7-32AC-B517971F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54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193F069-F5DC-EC6E-78D8-DC0496BF32CA}"/>
              </a:ext>
            </a:extLst>
          </p:cNvPr>
          <p:cNvSpPr/>
          <p:nvPr/>
        </p:nvSpPr>
        <p:spPr>
          <a:xfrm>
            <a:off x="8816978" y="0"/>
            <a:ext cx="3344458" cy="3030649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BC0EADF-EFC5-1E2A-3C8D-6F23ADEBC012}"/>
              </a:ext>
            </a:extLst>
          </p:cNvPr>
          <p:cNvSpPr/>
          <p:nvPr/>
        </p:nvSpPr>
        <p:spPr>
          <a:xfrm>
            <a:off x="4883056" y="1321787"/>
            <a:ext cx="1787848" cy="3098277"/>
          </a:xfrm>
          <a:prstGeom prst="roundRect">
            <a:avLst/>
          </a:prstGeom>
          <a:solidFill>
            <a:srgbClr val="FFFAEB">
              <a:alpha val="7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10806AC1-4A75-54E0-FA01-B4D4CC164C1A}"/>
              </a:ext>
            </a:extLst>
          </p:cNvPr>
          <p:cNvSpPr/>
          <p:nvPr/>
        </p:nvSpPr>
        <p:spPr>
          <a:xfrm flipH="1">
            <a:off x="4883055" y="3006279"/>
            <a:ext cx="5754239" cy="1400645"/>
          </a:xfrm>
          <a:custGeom>
            <a:avLst/>
            <a:gdLst>
              <a:gd name="connsiteX0" fmla="*/ 0 w 5219355"/>
              <a:gd name="connsiteY0" fmla="*/ 233446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233446 h 1400645"/>
              <a:gd name="connsiteX0" fmla="*/ 0 w 5219355"/>
              <a:gd name="connsiteY0" fmla="*/ 522203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454247 w 5219355"/>
              <a:gd name="connsiteY2" fmla="*/ 81951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694879 w 5219355"/>
              <a:gd name="connsiteY2" fmla="*/ 9762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9355" h="1400645">
                <a:moveTo>
                  <a:pt x="0" y="522203"/>
                </a:moveTo>
                <a:cubicBezTo>
                  <a:pt x="0" y="393274"/>
                  <a:pt x="56391" y="252663"/>
                  <a:pt x="185320" y="252663"/>
                </a:cubicBezTo>
                <a:lnTo>
                  <a:pt x="3694879" y="9762"/>
                </a:lnTo>
                <a:lnTo>
                  <a:pt x="4985909" y="0"/>
                </a:lnTo>
                <a:cubicBezTo>
                  <a:pt x="5114838" y="0"/>
                  <a:pt x="5219355" y="104517"/>
                  <a:pt x="5219355" y="233446"/>
                </a:cubicBezTo>
                <a:lnTo>
                  <a:pt x="5219355" y="1167199"/>
                </a:lnTo>
                <a:cubicBezTo>
                  <a:pt x="5219355" y="1296128"/>
                  <a:pt x="5114838" y="1400645"/>
                  <a:pt x="4985909" y="1400645"/>
                </a:cubicBezTo>
                <a:lnTo>
                  <a:pt x="233446" y="1400645"/>
                </a:lnTo>
                <a:cubicBezTo>
                  <a:pt x="104517" y="1400645"/>
                  <a:pt x="0" y="1296128"/>
                  <a:pt x="0" y="1167199"/>
                </a:cubicBezTo>
                <a:lnTo>
                  <a:pt x="0" y="522203"/>
                </a:lnTo>
                <a:close/>
              </a:path>
            </a:pathLst>
          </a:custGeom>
          <a:solidFill>
            <a:srgbClr val="FDF0E7">
              <a:alpha val="72157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BB2B54-3EAA-7A0E-273B-B19475B8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81" y="3054713"/>
            <a:ext cx="1265809" cy="1265809"/>
          </a:xfrm>
          <a:prstGeom prst="rect">
            <a:avLst/>
          </a:prstGeom>
        </p:spPr>
      </p:pic>
      <p:pic>
        <p:nvPicPr>
          <p:cNvPr id="8" name="Picture 2" descr="Logo, logos, monero icon - Free download on Iconfinder">
            <a:extLst>
              <a:ext uri="{FF2B5EF4-FFF2-40B4-BE49-F238E27FC236}">
                <a16:creationId xmlns:a16="http://schemas.microsoft.com/office/drawing/2014/main" id="{32A1136F-2D69-5189-18EF-D706FC3E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380" y="3127737"/>
            <a:ext cx="1246914" cy="124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4DDF8DF-B7A2-B32D-5FDF-5932C30FB219}"/>
              </a:ext>
            </a:extLst>
          </p:cNvPr>
          <p:cNvSpPr txBox="1"/>
          <p:nvPr/>
        </p:nvSpPr>
        <p:spPr>
          <a:xfrm>
            <a:off x="3237211" y="4452459"/>
            <a:ext cx="167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LiteCoin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A90F743-B568-6BE5-CC4B-B2CC74B94B00}"/>
              </a:ext>
            </a:extLst>
          </p:cNvPr>
          <p:cNvSpPr txBox="1"/>
          <p:nvPr/>
        </p:nvSpPr>
        <p:spPr>
          <a:xfrm>
            <a:off x="6445572" y="4450893"/>
            <a:ext cx="290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solidFill>
                  <a:schemeClr val="accent1">
                    <a:lumMod val="50000"/>
                  </a:schemeClr>
                </a:solidFill>
              </a:rPr>
              <a:t>Monero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(XMR)</a:t>
            </a:r>
          </a:p>
          <a:p>
            <a:pPr algn="ctr"/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getmonero.org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346BE7-90F8-38DE-123C-7CBF0A3017E3}"/>
              </a:ext>
            </a:extLst>
          </p:cNvPr>
          <p:cNvSpPr txBox="1"/>
          <p:nvPr/>
        </p:nvSpPr>
        <p:spPr>
          <a:xfrm>
            <a:off x="3171073" y="-6038"/>
            <a:ext cx="5398759" cy="4924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fr-FR" sz="2600" b="1" dirty="0">
                <a:ln/>
                <a:solidFill>
                  <a:schemeClr val="accent1"/>
                </a:solidFill>
              </a:rPr>
              <a:t>Vertical and/or horizontal </a:t>
            </a:r>
            <a:r>
              <a:rPr lang="fr-FR" sz="2600" b="1" dirty="0" err="1">
                <a:ln/>
                <a:solidFill>
                  <a:schemeClr val="accent1"/>
                </a:solidFill>
              </a:rPr>
              <a:t>resiliency</a:t>
            </a:r>
            <a:endParaRPr lang="en-US" sz="2600" b="1" dirty="0">
              <a:ln/>
              <a:solidFill>
                <a:schemeClr val="accent1"/>
              </a:solidFill>
            </a:endParaRP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1F7579DC-4FA9-FB1B-4E43-7902956F6A89}"/>
              </a:ext>
            </a:extLst>
          </p:cNvPr>
          <p:cNvSpPr txBox="1">
            <a:spLocks/>
          </p:cNvSpPr>
          <p:nvPr/>
        </p:nvSpPr>
        <p:spPr>
          <a:xfrm>
            <a:off x="4576108" y="303478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04/24 – 1.2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3ACC2B94-2D5C-AED3-7F1C-127D763D6E61}"/>
              </a:ext>
            </a:extLst>
          </p:cNvPr>
          <p:cNvCxnSpPr>
            <a:cxnSpLocks/>
          </p:cNvCxnSpPr>
          <p:nvPr/>
        </p:nvCxnSpPr>
        <p:spPr>
          <a:xfrm>
            <a:off x="5995390" y="4403847"/>
            <a:ext cx="5040000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CEFECFEE-E7ED-B4CB-CBA7-DAA68798A991}"/>
              </a:ext>
            </a:extLst>
          </p:cNvPr>
          <p:cNvSpPr txBox="1"/>
          <p:nvPr/>
        </p:nvSpPr>
        <p:spPr>
          <a:xfrm>
            <a:off x="5466262" y="2474416"/>
            <a:ext cx="157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2015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BC54426-2BE7-6C69-2563-25817A85E360}"/>
              </a:ext>
            </a:extLst>
          </p:cNvPr>
          <p:cNvSpPr/>
          <p:nvPr/>
        </p:nvSpPr>
        <p:spPr>
          <a:xfrm>
            <a:off x="1507205" y="2998133"/>
            <a:ext cx="5144755" cy="1400645"/>
          </a:xfrm>
          <a:custGeom>
            <a:avLst/>
            <a:gdLst>
              <a:gd name="connsiteX0" fmla="*/ 0 w 5219355"/>
              <a:gd name="connsiteY0" fmla="*/ 233446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233446 h 1400645"/>
              <a:gd name="connsiteX0" fmla="*/ 0 w 5219355"/>
              <a:gd name="connsiteY0" fmla="*/ 522203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454247 w 5219355"/>
              <a:gd name="connsiteY2" fmla="*/ 81951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694879 w 5219355"/>
              <a:gd name="connsiteY2" fmla="*/ 9762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9355" h="1400645">
                <a:moveTo>
                  <a:pt x="0" y="522203"/>
                </a:moveTo>
                <a:cubicBezTo>
                  <a:pt x="0" y="393274"/>
                  <a:pt x="56391" y="252663"/>
                  <a:pt x="185320" y="252663"/>
                </a:cubicBezTo>
                <a:lnTo>
                  <a:pt x="3694879" y="9762"/>
                </a:lnTo>
                <a:lnTo>
                  <a:pt x="4985909" y="0"/>
                </a:lnTo>
                <a:cubicBezTo>
                  <a:pt x="5114838" y="0"/>
                  <a:pt x="5219355" y="104517"/>
                  <a:pt x="5219355" y="233446"/>
                </a:cubicBezTo>
                <a:lnTo>
                  <a:pt x="5219355" y="1167199"/>
                </a:lnTo>
                <a:cubicBezTo>
                  <a:pt x="5219355" y="1296128"/>
                  <a:pt x="5114838" y="1400645"/>
                  <a:pt x="4985909" y="1400645"/>
                </a:cubicBezTo>
                <a:lnTo>
                  <a:pt x="233446" y="1400645"/>
                </a:lnTo>
                <a:cubicBezTo>
                  <a:pt x="104517" y="1400645"/>
                  <a:pt x="0" y="1296128"/>
                  <a:pt x="0" y="1167199"/>
                </a:cubicBezTo>
                <a:lnTo>
                  <a:pt x="0" y="522203"/>
                </a:lnTo>
                <a:close/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72D03C-8325-027F-02DC-033455AE393A}"/>
              </a:ext>
            </a:extLst>
          </p:cNvPr>
          <p:cNvSpPr txBox="1"/>
          <p:nvPr/>
        </p:nvSpPr>
        <p:spPr>
          <a:xfrm>
            <a:off x="4761197" y="5119534"/>
            <a:ext cx="1981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more of 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SoV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F035617-30CE-F1A0-9D11-3A2461D794E2}"/>
              </a:ext>
            </a:extLst>
          </p:cNvPr>
          <p:cNvSpPr txBox="1"/>
          <p:nvPr/>
        </p:nvSpPr>
        <p:spPr>
          <a:xfrm>
            <a:off x="7016737" y="5104374"/>
            <a:ext cx="181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more of 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MoE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08D65FE-E621-C6D4-BB03-18BED4FB9AF1}"/>
              </a:ext>
            </a:extLst>
          </p:cNvPr>
          <p:cNvSpPr txBox="1"/>
          <p:nvPr/>
        </p:nvSpPr>
        <p:spPr>
          <a:xfrm>
            <a:off x="2307944" y="4888930"/>
            <a:ext cx="2078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08CF824C-2AFE-808F-3147-55B9ADB8F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815" y="1772532"/>
            <a:ext cx="848140" cy="8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E366FD52-A1F1-39DC-BEEE-CE15DC2FB153}"/>
              </a:ext>
            </a:extLst>
          </p:cNvPr>
          <p:cNvCxnSpPr>
            <a:cxnSpLocks/>
          </p:cNvCxnSpPr>
          <p:nvPr/>
        </p:nvCxnSpPr>
        <p:spPr>
          <a:xfrm flipH="1" flipV="1">
            <a:off x="916665" y="4398778"/>
            <a:ext cx="463918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70AE9E7-07F1-44EF-3071-6B9CF48D4B06}"/>
              </a:ext>
            </a:extLst>
          </p:cNvPr>
          <p:cNvSpPr txBox="1"/>
          <p:nvPr/>
        </p:nvSpPr>
        <p:spPr>
          <a:xfrm>
            <a:off x="4694682" y="801616"/>
            <a:ext cx="22044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Lightning </a:t>
            </a:r>
            <a:r>
              <a:rPr lang="en-US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(BTC LN)</a:t>
            </a:r>
            <a:br>
              <a:rPr lang="en-US" sz="1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</a:br>
            <a:r>
              <a:rPr lang="en-US" sz="12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&amp; co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Litecoin (LTC) Logo PNG Vector">
            <a:extLst>
              <a:ext uri="{FF2B5EF4-FFF2-40B4-BE49-F238E27FC236}">
                <a16:creationId xmlns:a16="http://schemas.microsoft.com/office/drawing/2014/main" id="{9D3FE6DB-0BE4-9852-3100-61A0078C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63" y="3220031"/>
            <a:ext cx="1022722" cy="102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ogecoin">
            <a:extLst>
              <a:ext uri="{FF2B5EF4-FFF2-40B4-BE49-F238E27FC236}">
                <a16:creationId xmlns:a16="http://schemas.microsoft.com/office/drawing/2014/main" id="{7D364A64-60D1-23BE-F0F4-861ED528C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83" y="3410663"/>
            <a:ext cx="811447" cy="81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11E6CE0-2780-E439-90F9-FEE4AAA46193}"/>
              </a:ext>
            </a:extLst>
          </p:cNvPr>
          <p:cNvSpPr txBox="1"/>
          <p:nvPr/>
        </p:nvSpPr>
        <p:spPr>
          <a:xfrm>
            <a:off x="1938579" y="4467682"/>
            <a:ext cx="1676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accent1">
                    <a:lumMod val="50000"/>
                  </a:schemeClr>
                </a:solidFill>
              </a:rPr>
              <a:t>DogeCoin</a:t>
            </a:r>
            <a:endParaRPr lang="fr-F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3B7A3E-82A0-E8AF-2B10-C7E49D7FB367}"/>
              </a:ext>
            </a:extLst>
          </p:cNvPr>
          <p:cNvSpPr txBox="1"/>
          <p:nvPr/>
        </p:nvSpPr>
        <p:spPr>
          <a:xfrm>
            <a:off x="1472436" y="3521771"/>
            <a:ext cx="8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73BCD5F-108A-B706-F06B-62DCAB57918A}"/>
              </a:ext>
            </a:extLst>
          </p:cNvPr>
          <p:cNvSpPr txBox="1"/>
          <p:nvPr/>
        </p:nvSpPr>
        <p:spPr>
          <a:xfrm>
            <a:off x="8219560" y="180163"/>
            <a:ext cx="39181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</a:rPr>
              <a:t>CAI</a:t>
            </a:r>
            <a:r>
              <a:rPr lang="en-US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: 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cryptocurrency autonomous &amp; independent (traceable) = 0,3%</a:t>
            </a:r>
          </a:p>
          <a:p>
            <a:pPr algn="ctr">
              <a:defRPr/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CAI²</a:t>
            </a:r>
            <a:r>
              <a:rPr lang="en-US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: 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CAI, anonymous &amp; untraceable = 0,1%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3AF3E9-40C8-A678-98D4-052DDE9447A5}"/>
              </a:ext>
            </a:extLst>
          </p:cNvPr>
          <p:cNvSpPr txBox="1"/>
          <p:nvPr/>
        </p:nvSpPr>
        <p:spPr>
          <a:xfrm>
            <a:off x="8790849" y="4489166"/>
            <a:ext cx="1121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accent1">
                    <a:lumMod val="50000"/>
                  </a:schemeClr>
                </a:solidFill>
              </a:rPr>
              <a:t>Dero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fr-FR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dero.io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C6A2ED5-3152-9A21-50FD-2B5EAD2906B0}"/>
              </a:ext>
            </a:extLst>
          </p:cNvPr>
          <p:cNvSpPr txBox="1"/>
          <p:nvPr/>
        </p:nvSpPr>
        <p:spPr>
          <a:xfrm>
            <a:off x="4352262" y="4402764"/>
            <a:ext cx="29062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Bitcoin 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(BTC)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bitcoin.org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A25149E-AD97-80FD-B593-837073D7D956}"/>
              </a:ext>
            </a:extLst>
          </p:cNvPr>
          <p:cNvSpPr txBox="1"/>
          <p:nvPr/>
        </p:nvSpPr>
        <p:spPr>
          <a:xfrm>
            <a:off x="693864" y="4382695"/>
            <a:ext cx="8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468BF70-1982-8351-7F50-84C392D90D6B}"/>
              </a:ext>
            </a:extLst>
          </p:cNvPr>
          <p:cNvSpPr txBox="1"/>
          <p:nvPr/>
        </p:nvSpPr>
        <p:spPr>
          <a:xfrm>
            <a:off x="382792" y="870759"/>
            <a:ext cx="331873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mean of exchange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SoV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lang="en-US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store of value</a:t>
            </a:r>
            <a:br>
              <a:rPr lang="en-US" sz="28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</a:br>
            <a:r>
              <a:rPr lang="en-US" sz="14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Gresham's law 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: keep both distinct or people will still use 'bad' money in the end!</a:t>
            </a:r>
            <a:endParaRPr lang="en-US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8803C31-488B-7765-1552-46F8AEDD6CDA}"/>
              </a:ext>
            </a:extLst>
          </p:cNvPr>
          <p:cNvSpPr txBox="1"/>
          <p:nvPr/>
        </p:nvSpPr>
        <p:spPr>
          <a:xfrm rot="16200000">
            <a:off x="3810294" y="1780104"/>
            <a:ext cx="1400644" cy="73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Off-Chain</a:t>
            </a:r>
          </a:p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= 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42CA648-302A-A3AB-0C07-149EF16A2B2E}"/>
              </a:ext>
            </a:extLst>
          </p:cNvPr>
          <p:cNvSpPr txBox="1"/>
          <p:nvPr/>
        </p:nvSpPr>
        <p:spPr>
          <a:xfrm rot="16200000">
            <a:off x="357459" y="3409224"/>
            <a:ext cx="1433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On-chain </a:t>
            </a:r>
            <a:b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Couche</a:t>
            </a: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  <a:endParaRPr kumimoji="0" lang="en-US" sz="3200" b="1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8FEDD6E-898A-017F-B632-CCC0B7099A04}"/>
              </a:ext>
            </a:extLst>
          </p:cNvPr>
          <p:cNvSpPr txBox="1"/>
          <p:nvPr/>
        </p:nvSpPr>
        <p:spPr>
          <a:xfrm>
            <a:off x="1961363" y="2477176"/>
            <a:ext cx="2239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</a:rPr>
              <a:t>CAI - </a:t>
            </a:r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</a:rPr>
              <a:t>traceable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B11EC21-C4C0-4779-CF23-8B58330DB3F8}"/>
              </a:ext>
            </a:extLst>
          </p:cNvPr>
          <p:cNvSpPr txBox="1"/>
          <p:nvPr/>
        </p:nvSpPr>
        <p:spPr>
          <a:xfrm>
            <a:off x="7644040" y="2453274"/>
            <a:ext cx="267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CAI² -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untraceable</a:t>
            </a:r>
            <a:endParaRPr lang="en-US" sz="2800" dirty="0"/>
          </a:p>
        </p:txBody>
      </p:sp>
      <p:sp>
        <p:nvSpPr>
          <p:cNvPr id="45" name="Rectangle : coins arrondis 10">
            <a:extLst>
              <a:ext uri="{FF2B5EF4-FFF2-40B4-BE49-F238E27FC236}">
                <a16:creationId xmlns:a16="http://schemas.microsoft.com/office/drawing/2014/main" id="{BA32E49D-E481-676B-1966-E4D41C23CC6B}"/>
              </a:ext>
            </a:extLst>
          </p:cNvPr>
          <p:cNvSpPr/>
          <p:nvPr/>
        </p:nvSpPr>
        <p:spPr>
          <a:xfrm flipH="1">
            <a:off x="4985844" y="5675067"/>
            <a:ext cx="4926947" cy="954642"/>
          </a:xfrm>
          <a:custGeom>
            <a:avLst/>
            <a:gdLst>
              <a:gd name="connsiteX0" fmla="*/ 0 w 5219355"/>
              <a:gd name="connsiteY0" fmla="*/ 233446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233446 h 1400645"/>
              <a:gd name="connsiteX0" fmla="*/ 0 w 5219355"/>
              <a:gd name="connsiteY0" fmla="*/ 522203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454247 w 5219355"/>
              <a:gd name="connsiteY2" fmla="*/ 81951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694879 w 5219355"/>
              <a:gd name="connsiteY2" fmla="*/ 9762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9355" h="1400645">
                <a:moveTo>
                  <a:pt x="0" y="522203"/>
                </a:moveTo>
                <a:cubicBezTo>
                  <a:pt x="0" y="393274"/>
                  <a:pt x="56391" y="252663"/>
                  <a:pt x="185320" y="252663"/>
                </a:cubicBezTo>
                <a:lnTo>
                  <a:pt x="3694879" y="9762"/>
                </a:lnTo>
                <a:lnTo>
                  <a:pt x="4985909" y="0"/>
                </a:lnTo>
                <a:cubicBezTo>
                  <a:pt x="5114838" y="0"/>
                  <a:pt x="5219355" y="104517"/>
                  <a:pt x="5219355" y="233446"/>
                </a:cubicBezTo>
                <a:lnTo>
                  <a:pt x="5219355" y="1167199"/>
                </a:lnTo>
                <a:cubicBezTo>
                  <a:pt x="5219355" y="1296128"/>
                  <a:pt x="5114838" y="1400645"/>
                  <a:pt x="4985909" y="1400645"/>
                </a:cubicBezTo>
                <a:lnTo>
                  <a:pt x="233446" y="1400645"/>
                </a:lnTo>
                <a:cubicBezTo>
                  <a:pt x="104517" y="1400645"/>
                  <a:pt x="0" y="1296128"/>
                  <a:pt x="0" y="1167199"/>
                </a:cubicBezTo>
                <a:lnTo>
                  <a:pt x="0" y="522203"/>
                </a:lnTo>
                <a:close/>
              </a:path>
            </a:pathLst>
          </a:custGeom>
          <a:solidFill>
            <a:srgbClr val="FDF0E7">
              <a:alpha val="72157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 : coins arrondis 10">
            <a:extLst>
              <a:ext uri="{FF2B5EF4-FFF2-40B4-BE49-F238E27FC236}">
                <a16:creationId xmlns:a16="http://schemas.microsoft.com/office/drawing/2014/main" id="{3E068A16-A86F-A4B3-C920-A5B5D6207488}"/>
              </a:ext>
            </a:extLst>
          </p:cNvPr>
          <p:cNvSpPr/>
          <p:nvPr/>
        </p:nvSpPr>
        <p:spPr>
          <a:xfrm>
            <a:off x="2123607" y="5666921"/>
            <a:ext cx="4442265" cy="954642"/>
          </a:xfrm>
          <a:custGeom>
            <a:avLst/>
            <a:gdLst>
              <a:gd name="connsiteX0" fmla="*/ 0 w 5219355"/>
              <a:gd name="connsiteY0" fmla="*/ 233446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233446 h 1400645"/>
              <a:gd name="connsiteX0" fmla="*/ 0 w 5219355"/>
              <a:gd name="connsiteY0" fmla="*/ 522203 h 1400645"/>
              <a:gd name="connsiteX1" fmla="*/ 233446 w 5219355"/>
              <a:gd name="connsiteY1" fmla="*/ 0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4985909 w 5219355"/>
              <a:gd name="connsiteY2" fmla="*/ 0 h 1400645"/>
              <a:gd name="connsiteX3" fmla="*/ 5219355 w 5219355"/>
              <a:gd name="connsiteY3" fmla="*/ 233446 h 1400645"/>
              <a:gd name="connsiteX4" fmla="*/ 5219355 w 5219355"/>
              <a:gd name="connsiteY4" fmla="*/ 1167199 h 1400645"/>
              <a:gd name="connsiteX5" fmla="*/ 4985909 w 5219355"/>
              <a:gd name="connsiteY5" fmla="*/ 1400645 h 1400645"/>
              <a:gd name="connsiteX6" fmla="*/ 233446 w 5219355"/>
              <a:gd name="connsiteY6" fmla="*/ 1400645 h 1400645"/>
              <a:gd name="connsiteX7" fmla="*/ 0 w 5219355"/>
              <a:gd name="connsiteY7" fmla="*/ 1167199 h 1400645"/>
              <a:gd name="connsiteX8" fmla="*/ 0 w 5219355"/>
              <a:gd name="connsiteY8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454247 w 5219355"/>
              <a:gd name="connsiteY2" fmla="*/ 81951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  <a:gd name="connsiteX0" fmla="*/ 0 w 5219355"/>
              <a:gd name="connsiteY0" fmla="*/ 522203 h 1400645"/>
              <a:gd name="connsiteX1" fmla="*/ 185320 w 5219355"/>
              <a:gd name="connsiteY1" fmla="*/ 252663 h 1400645"/>
              <a:gd name="connsiteX2" fmla="*/ 3694879 w 5219355"/>
              <a:gd name="connsiteY2" fmla="*/ 9762 h 1400645"/>
              <a:gd name="connsiteX3" fmla="*/ 4985909 w 5219355"/>
              <a:gd name="connsiteY3" fmla="*/ 0 h 1400645"/>
              <a:gd name="connsiteX4" fmla="*/ 5219355 w 5219355"/>
              <a:gd name="connsiteY4" fmla="*/ 233446 h 1400645"/>
              <a:gd name="connsiteX5" fmla="*/ 5219355 w 5219355"/>
              <a:gd name="connsiteY5" fmla="*/ 1167199 h 1400645"/>
              <a:gd name="connsiteX6" fmla="*/ 4985909 w 5219355"/>
              <a:gd name="connsiteY6" fmla="*/ 1400645 h 1400645"/>
              <a:gd name="connsiteX7" fmla="*/ 233446 w 5219355"/>
              <a:gd name="connsiteY7" fmla="*/ 1400645 h 1400645"/>
              <a:gd name="connsiteX8" fmla="*/ 0 w 5219355"/>
              <a:gd name="connsiteY8" fmla="*/ 1167199 h 1400645"/>
              <a:gd name="connsiteX9" fmla="*/ 0 w 5219355"/>
              <a:gd name="connsiteY9" fmla="*/ 522203 h 14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9355" h="1400645">
                <a:moveTo>
                  <a:pt x="0" y="522203"/>
                </a:moveTo>
                <a:cubicBezTo>
                  <a:pt x="0" y="393274"/>
                  <a:pt x="56391" y="252663"/>
                  <a:pt x="185320" y="252663"/>
                </a:cubicBezTo>
                <a:lnTo>
                  <a:pt x="3694879" y="9762"/>
                </a:lnTo>
                <a:lnTo>
                  <a:pt x="4985909" y="0"/>
                </a:lnTo>
                <a:cubicBezTo>
                  <a:pt x="5114838" y="0"/>
                  <a:pt x="5219355" y="104517"/>
                  <a:pt x="5219355" y="233446"/>
                </a:cubicBezTo>
                <a:lnTo>
                  <a:pt x="5219355" y="1167199"/>
                </a:lnTo>
                <a:cubicBezTo>
                  <a:pt x="5219355" y="1296128"/>
                  <a:pt x="5114838" y="1400645"/>
                  <a:pt x="4985909" y="1400645"/>
                </a:cubicBezTo>
                <a:lnTo>
                  <a:pt x="233446" y="1400645"/>
                </a:lnTo>
                <a:cubicBezTo>
                  <a:pt x="104517" y="1400645"/>
                  <a:pt x="0" y="1296128"/>
                  <a:pt x="0" y="1167199"/>
                </a:cubicBezTo>
                <a:lnTo>
                  <a:pt x="0" y="522203"/>
                </a:lnTo>
                <a:close/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3FA3F64-14DC-32E7-85C3-98004EF3FE41}"/>
              </a:ext>
            </a:extLst>
          </p:cNvPr>
          <p:cNvSpPr txBox="1"/>
          <p:nvPr/>
        </p:nvSpPr>
        <p:spPr>
          <a:xfrm>
            <a:off x="2054767" y="6017625"/>
            <a:ext cx="210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..USDC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, USDT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EBBD14F-632D-054A-0BD3-D540997924E8}"/>
              </a:ext>
            </a:extLst>
          </p:cNvPr>
          <p:cNvSpPr txBox="1"/>
          <p:nvPr/>
        </p:nvSpPr>
        <p:spPr>
          <a:xfrm>
            <a:off x="7365368" y="5992668"/>
            <a:ext cx="2885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Haven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(XHV), </a:t>
            </a:r>
            <a:r>
              <a:rPr lang="fr-FR" sz="2000" dirty="0" err="1">
                <a:solidFill>
                  <a:schemeClr val="accent1">
                    <a:lumMod val="50000"/>
                  </a:schemeClr>
                </a:solidFill>
              </a:rPr>
              <a:t>Zeph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..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9FC81CB-59E6-33E4-22E5-B821A0D330EE}"/>
              </a:ext>
            </a:extLst>
          </p:cNvPr>
          <p:cNvSpPr txBox="1"/>
          <p:nvPr/>
        </p:nvSpPr>
        <p:spPr>
          <a:xfrm>
            <a:off x="4985846" y="5953490"/>
            <a:ext cx="167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StableSats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8C6DC8E-CF1A-69B6-0A46-F52C8FD6E05D}"/>
              </a:ext>
            </a:extLst>
          </p:cNvPr>
          <p:cNvSpPr txBox="1"/>
          <p:nvPr/>
        </p:nvSpPr>
        <p:spPr>
          <a:xfrm>
            <a:off x="969560" y="5340972"/>
            <a:ext cx="2285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"</a:t>
            </a:r>
            <a:r>
              <a:rPr lang="en-US" sz="2400" b="1" u="sng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Stablecoins</a:t>
            </a:r>
            <a:r>
              <a:rPr lang="en-US" sz="24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"</a:t>
            </a:r>
            <a:endParaRPr kumimoji="0" lang="en-US" sz="3600" b="1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DERO">
            <a:extLst>
              <a:ext uri="{FF2B5EF4-FFF2-40B4-BE49-F238E27FC236}">
                <a16:creationId xmlns:a16="http://schemas.microsoft.com/office/drawing/2014/main" id="{F2EC3805-6F72-AD8A-B19C-B5B546F3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848" y="3366867"/>
            <a:ext cx="899946" cy="8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C5A8B082-37F1-629F-C55E-AA2FBA02AFD9}"/>
              </a:ext>
            </a:extLst>
          </p:cNvPr>
          <p:cNvSpPr txBox="1"/>
          <p:nvPr/>
        </p:nvSpPr>
        <p:spPr>
          <a:xfrm>
            <a:off x="9825849" y="3576742"/>
            <a:ext cx="8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...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8EABC62-CD0E-50C3-ADFD-282A7E2FE449}"/>
              </a:ext>
            </a:extLst>
          </p:cNvPr>
          <p:cNvSpPr txBox="1"/>
          <p:nvPr/>
        </p:nvSpPr>
        <p:spPr>
          <a:xfrm>
            <a:off x="9784405" y="4420170"/>
            <a:ext cx="8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...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8A8BD9D-C5AF-F9D4-6E14-782A3887F915}"/>
              </a:ext>
            </a:extLst>
          </p:cNvPr>
          <p:cNvSpPr txBox="1"/>
          <p:nvPr/>
        </p:nvSpPr>
        <p:spPr>
          <a:xfrm>
            <a:off x="6059294" y="4079568"/>
            <a:ext cx="894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2008 </a:t>
            </a:r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2297261-20CA-9778-0693-04C7901654A9}"/>
              </a:ext>
            </a:extLst>
          </p:cNvPr>
          <p:cNvSpPr txBox="1"/>
          <p:nvPr/>
        </p:nvSpPr>
        <p:spPr>
          <a:xfrm>
            <a:off x="8077460" y="4093125"/>
            <a:ext cx="894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2013 </a:t>
            </a:r>
            <a:endParaRPr lang="en-US" dirty="0"/>
          </a:p>
        </p:txBody>
      </p:sp>
      <p:pic>
        <p:nvPicPr>
          <p:cNvPr id="56" name="Picture 4" descr="Haven Protocol (XHV), le coffre offshore confidentiel permettant la création de tokens privés">
            <a:extLst>
              <a:ext uri="{FF2B5EF4-FFF2-40B4-BE49-F238E27FC236}">
                <a16:creationId xmlns:a16="http://schemas.microsoft.com/office/drawing/2014/main" id="{779C68C3-9EA3-AA14-2835-D9BE9DC1E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05" y="5833612"/>
            <a:ext cx="728913" cy="7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C17BCDF0-F2C7-049D-1D77-3DDFBDA98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97" b="91515" l="6875" r="90625">
                        <a14:foregroundMark x1="9375" y1="39394" x2="9375" y2="58788"/>
                        <a14:foregroundMark x1="6875" y1="45455" x2="11250" y2="70909"/>
                        <a14:foregroundMark x1="90625" y1="42424" x2="86875" y2="62424"/>
                        <a14:foregroundMark x1="61250" y1="91515" x2="40000" y2="8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73" y="5785484"/>
            <a:ext cx="770872" cy="79496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DBFF5411-FFF2-78A9-31F7-E493D752B7C5}"/>
              </a:ext>
            </a:extLst>
          </p:cNvPr>
          <p:cNvSpPr txBox="1"/>
          <p:nvPr/>
        </p:nvSpPr>
        <p:spPr>
          <a:xfrm>
            <a:off x="9482414" y="4077177"/>
            <a:ext cx="894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2DBD1E5-C74F-8F3F-7EF9-B850505966C7}"/>
              </a:ext>
            </a:extLst>
          </p:cNvPr>
          <p:cNvSpPr txBox="1"/>
          <p:nvPr/>
        </p:nvSpPr>
        <p:spPr>
          <a:xfrm>
            <a:off x="4602056" y="1336284"/>
            <a:ext cx="2389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nearly-untraceable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" name="Image 1023">
            <a:extLst>
              <a:ext uri="{FF2B5EF4-FFF2-40B4-BE49-F238E27FC236}">
                <a16:creationId xmlns:a16="http://schemas.microsoft.com/office/drawing/2014/main" id="{A3C41FB2-5263-D17C-B948-274713D4E5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73" y="1032589"/>
            <a:ext cx="996347" cy="1006863"/>
          </a:xfrm>
          <a:prstGeom prst="rect">
            <a:avLst/>
          </a:prstGeom>
        </p:spPr>
      </p:pic>
      <p:sp>
        <p:nvSpPr>
          <p:cNvPr id="1027" name="ZoneTexte 1026">
            <a:extLst>
              <a:ext uri="{FF2B5EF4-FFF2-40B4-BE49-F238E27FC236}">
                <a16:creationId xmlns:a16="http://schemas.microsoft.com/office/drawing/2014/main" id="{6A551C76-F2F7-168A-20A9-D9D67E7C0F5D}"/>
              </a:ext>
            </a:extLst>
          </p:cNvPr>
          <p:cNvSpPr txBox="1"/>
          <p:nvPr/>
        </p:nvSpPr>
        <p:spPr>
          <a:xfrm>
            <a:off x="10576127" y="1194658"/>
            <a:ext cx="14894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Over 10 000+ "cryptos" </a:t>
            </a:r>
            <a:endParaRPr lang="en-US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02F741-6FB1-E598-1F95-D673F052E041}"/>
              </a:ext>
            </a:extLst>
          </p:cNvPr>
          <p:cNvSpPr txBox="1"/>
          <p:nvPr/>
        </p:nvSpPr>
        <p:spPr>
          <a:xfrm rot="16200000">
            <a:off x="10321857" y="3409224"/>
            <a:ext cx="1433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On-chain </a:t>
            </a:r>
            <a:b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Layer</a:t>
            </a:r>
            <a:r>
              <a:rPr kumimoji="0" lang="en-US" sz="2000" b="1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  <a:endParaRPr kumimoji="0" lang="en-US" sz="3200" b="1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32E16FB-B484-2AB8-3641-1D0B2A055EB4}"/>
              </a:ext>
            </a:extLst>
          </p:cNvPr>
          <p:cNvSpPr txBox="1"/>
          <p:nvPr/>
        </p:nvSpPr>
        <p:spPr>
          <a:xfrm>
            <a:off x="1443631" y="4475028"/>
            <a:ext cx="1337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chemeClr val="accent1">
                    <a:lumMod val="50000"/>
                  </a:schemeClr>
                </a:solidFill>
              </a:rPr>
              <a:t>Kaspa</a:t>
            </a:r>
            <a:endParaRPr lang="en-US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9E81E5-6BA1-05AC-C893-D077321A981E}"/>
              </a:ext>
            </a:extLst>
          </p:cNvPr>
          <p:cNvSpPr txBox="1"/>
          <p:nvPr/>
        </p:nvSpPr>
        <p:spPr>
          <a:xfrm>
            <a:off x="6244803" y="1752272"/>
            <a:ext cx="636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effectLst/>
                <a:latin typeface="Inter"/>
              </a:rPr>
              <a:t>⚠️</a:t>
            </a:r>
            <a:endParaRPr lang="en-US" sz="28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4C7ECA4-8FB5-EFC7-645D-196007AAC99C}"/>
              </a:ext>
            </a:extLst>
          </p:cNvPr>
          <p:cNvSpPr txBox="1"/>
          <p:nvPr/>
        </p:nvSpPr>
        <p:spPr>
          <a:xfrm>
            <a:off x="6578506" y="1357332"/>
            <a:ext cx="174162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Gresham law +</a:t>
            </a:r>
            <a:br>
              <a:rPr lang="en-US" sz="1100" i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</a:br>
            <a:r>
              <a:rPr lang="en-US" sz="1100" i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fail rate 3 to 7% + </a:t>
            </a:r>
            <a:br>
              <a:rPr lang="en-US" sz="1100" i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</a:br>
            <a:r>
              <a:rPr lang="en-US" sz="1100" i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No sovereignty </a:t>
            </a:r>
            <a:r>
              <a:rPr lang="en-US" sz="1100" b="1" i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&amp;</a:t>
            </a:r>
            <a:r>
              <a:rPr lang="en-US" sz="1100" i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privacy at the same time for general public (node)</a:t>
            </a:r>
            <a:endParaRPr kumimoji="0" lang="en-US" sz="120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D6D78A5E-65C7-A63B-5AFA-CA79C33C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7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FC3293D-12F5-763F-D016-27C20ED24FBF}"/>
              </a:ext>
            </a:extLst>
          </p:cNvPr>
          <p:cNvSpPr txBox="1"/>
          <p:nvPr/>
        </p:nvSpPr>
        <p:spPr>
          <a:xfrm>
            <a:off x="1925460" y="384727"/>
            <a:ext cx="882509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i="0" dirty="0">
                <a:effectLst/>
                <a:latin typeface="Inter"/>
              </a:rPr>
              <a:t>⚠️ Clause de non-responsabilité</a:t>
            </a:r>
            <a:r>
              <a:rPr lang="fr-FR" b="1" i="0" dirty="0">
                <a:effectLst/>
                <a:latin typeface="Inter"/>
              </a:rPr>
              <a:t> </a:t>
            </a:r>
          </a:p>
          <a:p>
            <a:endParaRPr lang="fr-FR" b="1" u="sng" dirty="0">
              <a:latin typeface="Inter"/>
            </a:endParaRPr>
          </a:p>
          <a:p>
            <a:r>
              <a:rPr lang="fr-FR" b="1" u="sng" dirty="0">
                <a:effectLst/>
                <a:latin typeface="Inter"/>
              </a:rPr>
              <a:t>Avertissements</a:t>
            </a:r>
            <a:r>
              <a:rPr lang="fr-FR" b="1" dirty="0">
                <a:effectLst/>
                <a:latin typeface="Inter"/>
              </a:rPr>
              <a:t> : </a:t>
            </a:r>
            <a:r>
              <a:rPr lang="fr-FR" b="0" dirty="0">
                <a:effectLst/>
                <a:latin typeface="Inter"/>
              </a:rPr>
              <a:t>Les informations présentées sont données telles quelles et à titre informatif et ne doivent être en aucun cas considérées comme un quelconque conseil en investissement, ou une recommandation d’achat ou de vente. </a:t>
            </a:r>
            <a:br>
              <a:rPr lang="fr-FR" b="0" dirty="0">
                <a:effectLst/>
                <a:latin typeface="Inter"/>
              </a:rPr>
            </a:br>
            <a:br>
              <a:rPr lang="fr-FR" b="0" dirty="0">
                <a:effectLst/>
                <a:latin typeface="Inter"/>
              </a:rPr>
            </a:br>
            <a:r>
              <a:rPr lang="fr-FR" b="1" dirty="0">
                <a:effectLst/>
                <a:latin typeface="Inter"/>
              </a:rPr>
              <a:t>Les informations contenues peuvent devenir </a:t>
            </a:r>
            <a:r>
              <a:rPr lang="fr-FR" b="1" u="sng" dirty="0">
                <a:effectLst/>
                <a:latin typeface="Inter"/>
              </a:rPr>
              <a:t>obsolètes</a:t>
            </a:r>
            <a:r>
              <a:rPr lang="fr-FR" b="1" dirty="0">
                <a:effectLst/>
                <a:latin typeface="Inter"/>
              </a:rPr>
              <a:t> avec le temps</a:t>
            </a:r>
            <a:r>
              <a:rPr lang="fr-FR" b="0" dirty="0">
                <a:effectLst/>
                <a:latin typeface="Inter"/>
              </a:rPr>
              <a:t>.</a:t>
            </a:r>
            <a:br>
              <a:rPr lang="fr-FR" b="0" dirty="0">
                <a:effectLst/>
                <a:latin typeface="Inter"/>
              </a:rPr>
            </a:br>
            <a:br>
              <a:rPr lang="fr-FR" b="0" dirty="0">
                <a:effectLst/>
                <a:latin typeface="Inter"/>
              </a:rPr>
            </a:br>
            <a:r>
              <a:rPr lang="fr-FR" b="0" dirty="0">
                <a:effectLst/>
                <a:latin typeface="Inter"/>
              </a:rPr>
              <a:t>L'investissement dans des produits financiers (cryptomonnaies, métaux précieux, etc..) est risqué par nature et doit s'envisager à long terme. </a:t>
            </a:r>
            <a:br>
              <a:rPr lang="fr-FR" b="0" dirty="0">
                <a:effectLst/>
                <a:latin typeface="Inter"/>
              </a:rPr>
            </a:br>
            <a:br>
              <a:rPr lang="fr-FR" b="0" dirty="0">
                <a:effectLst/>
                <a:latin typeface="Inter"/>
              </a:rPr>
            </a:br>
            <a:r>
              <a:rPr lang="fr-FR" b="0" dirty="0">
                <a:effectLst/>
                <a:latin typeface="Inter"/>
              </a:rPr>
              <a:t>Il est impératif que vous fassiez vos propres recherches avant toute décision d'investissement, ou rapprochez-vous d'un professionnel du secteur financier pour avoir un avis éclairé sur l’adéquation de ces investissements à votre situation personnelle.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2D2062-5E19-1E6C-44D4-E06D711773C9}"/>
              </a:ext>
            </a:extLst>
          </p:cNvPr>
          <p:cNvSpPr txBox="1"/>
          <p:nvPr/>
        </p:nvSpPr>
        <p:spPr>
          <a:xfrm>
            <a:off x="1925460" y="4728255"/>
            <a:ext cx="86966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dk1"/>
                </a:solidFill>
              </a:rPr>
              <a:t>Le collectif n'a </a:t>
            </a:r>
            <a:r>
              <a:rPr lang="fr-FR" b="1" dirty="0">
                <a:solidFill>
                  <a:schemeClr val="dk1"/>
                </a:solidFill>
              </a:rPr>
              <a:t>pas l'intention et n</a:t>
            </a:r>
            <a:r>
              <a:rPr lang="fr-FR" sz="1800" b="1" dirty="0">
                <a:solidFill>
                  <a:schemeClr val="dk1"/>
                </a:solidFill>
              </a:rPr>
              <a:t>'est pas </a:t>
            </a:r>
            <a:r>
              <a:rPr lang="fr-FR" sz="1800" b="1" dirty="0" err="1">
                <a:solidFill>
                  <a:schemeClr val="dk1"/>
                </a:solidFill>
              </a:rPr>
              <a:t>abilité</a:t>
            </a:r>
            <a:r>
              <a:rPr lang="fr-FR" sz="1800" b="1" dirty="0">
                <a:solidFill>
                  <a:schemeClr val="dk1"/>
                </a:solidFill>
              </a:rPr>
              <a:t> à faire des conseils d'investissement 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1800" b="1" dirty="0">
                <a:solidFill>
                  <a:schemeClr val="dk1"/>
                </a:solidFill>
              </a:rPr>
              <a:t>Le collectif décline toute responsabilité </a:t>
            </a:r>
            <a:r>
              <a:rPr lang="fr-FR" sz="1800" dirty="0">
                <a:solidFill>
                  <a:schemeClr val="dk1"/>
                </a:solidFill>
              </a:rPr>
              <a:t>quant au contenu de cette présentation et des informations qu'elle comporte.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1800" b="1" dirty="0">
                <a:solidFill>
                  <a:schemeClr val="dk1"/>
                </a:solidFill>
              </a:rPr>
              <a:t>Le collectif décline toute responsabilité </a:t>
            </a:r>
            <a:r>
              <a:rPr lang="fr-FR" sz="1800" dirty="0">
                <a:solidFill>
                  <a:schemeClr val="dk1"/>
                </a:solidFill>
              </a:rPr>
              <a:t>liée aux actes et conséquences personnels que vous aurez réalisés prétextant les informations de cette présentation ou de nos contenus médias/sociaux, par ailleurs disponibles publiquement.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2D2EB8-3EEF-AF2A-BD17-52EFB209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2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3E917-1CCE-7BF3-469D-F6713CD26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191" y="318951"/>
            <a:ext cx="10046368" cy="2671011"/>
          </a:xfrm>
        </p:spPr>
        <p:txBody>
          <a:bodyPr>
            <a:normAutofit fontScale="55000" lnSpcReduction="20000"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https://x.com/CoinCards/status/1731374914329092408?s=20</a:t>
            </a: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 err="1"/>
              <a:t>Jusqu'à</a:t>
            </a:r>
            <a:r>
              <a:rPr lang="en-US" dirty="0"/>
              <a:t> Mars 2023 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https://x.com/CoinCards/status/1644053557287751680?s=20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/>
              <a:t>Sept 2022 : record Monero US !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https://x.com/CoinCards/status/1566450803644284929?s=20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/>
              <a:t>Aug 22 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5"/>
              </a:rPr>
              <a:t>https://x.com/CoinCards/status/1566450796748832768?s=20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 err="1"/>
              <a:t>Aout</a:t>
            </a:r>
            <a:r>
              <a:rPr lang="en-US" dirty="0"/>
              <a:t> 21 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https://x.com/CoinCards/status/1435667080699777024?s=20</a:t>
            </a:r>
            <a:endParaRPr lang="en-US" dirty="0"/>
          </a:p>
          <a:p>
            <a:r>
              <a:rPr lang="en-US" dirty="0"/>
              <a:t>Mars 2021 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6"/>
              </a:rPr>
              <a:t>https://x.com/CoinCards/status/1378057456236957696?s=207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Déc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2020 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7"/>
              </a:rPr>
              <a:t>https://x.com/CoinCards/status/1346582645728112640?s=20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Juil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19 = 2020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fait  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8"/>
              </a:rPr>
              <a:t>https://x.com/CoinCards/status/1295115089146597376?s=20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Nov 2017 ! 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https://x.com/CoinCards/status/930594812318879744?s=20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CA4C13D-4D6F-7E20-F021-01EA0A975156}"/>
              </a:ext>
            </a:extLst>
          </p:cNvPr>
          <p:cNvGraphicFramePr/>
          <p:nvPr/>
        </p:nvGraphicFramePr>
        <p:xfrm>
          <a:off x="3085768" y="612882"/>
          <a:ext cx="8555790" cy="4501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FE7853-3773-565D-617F-CEB197FFB48E}"/>
              </a:ext>
            </a:extLst>
          </p:cNvPr>
          <p:cNvGrpSpPr/>
          <p:nvPr/>
        </p:nvGrpSpPr>
        <p:grpSpPr>
          <a:xfrm>
            <a:off x="1088525" y="215871"/>
            <a:ext cx="10588458" cy="6113435"/>
            <a:chOff x="397466" y="1751427"/>
            <a:chExt cx="7984228" cy="4501203"/>
          </a:xfrm>
        </p:grpSpPr>
        <p:graphicFrame>
          <p:nvGraphicFramePr>
            <p:cNvPr id="8" name="Graphique 7">
              <a:extLst>
                <a:ext uri="{FF2B5EF4-FFF2-40B4-BE49-F238E27FC236}">
                  <a16:creationId xmlns:a16="http://schemas.microsoft.com/office/drawing/2014/main" id="{EA98AC94-34F4-BDC5-7D12-A57F95CB3AC4}"/>
                </a:ext>
              </a:extLst>
            </p:cNvPr>
            <p:cNvGraphicFramePr/>
            <p:nvPr/>
          </p:nvGraphicFramePr>
          <p:xfrm>
            <a:off x="397466" y="1751427"/>
            <a:ext cx="7984228" cy="45012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BBA3F05-7856-E039-7601-C916DA8449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7961" y="3224463"/>
              <a:ext cx="285444" cy="28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1471E67-7EBD-9128-E3DA-270EFC176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772" y="4467143"/>
              <a:ext cx="652681" cy="652681"/>
            </a:xfrm>
            <a:prstGeom prst="rect">
              <a:avLst/>
            </a:prstGeom>
          </p:spPr>
        </p:pic>
        <p:pic>
          <p:nvPicPr>
            <p:cNvPr id="11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A8ACE3E2-E108-15BE-24B1-AD15F8B0D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772" y="3557339"/>
              <a:ext cx="609338" cy="609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45BA279-2BC4-07F7-312F-6F3C0B464B54}"/>
              </a:ext>
            </a:extLst>
          </p:cNvPr>
          <p:cNvCxnSpPr>
            <a:cxnSpLocks/>
          </p:cNvCxnSpPr>
          <p:nvPr/>
        </p:nvCxnSpPr>
        <p:spPr>
          <a:xfrm>
            <a:off x="1600200" y="3606800"/>
            <a:ext cx="9036000" cy="0"/>
          </a:xfrm>
          <a:prstGeom prst="line">
            <a:avLst/>
          </a:prstGeom>
          <a:ln>
            <a:solidFill>
              <a:srgbClr val="B4C7E7">
                <a:alpha val="6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0EB131E-1D14-E54B-539A-2EA868054855}"/>
              </a:ext>
            </a:extLst>
          </p:cNvPr>
          <p:cNvCxnSpPr>
            <a:cxnSpLocks/>
          </p:cNvCxnSpPr>
          <p:nvPr/>
        </p:nvCxnSpPr>
        <p:spPr>
          <a:xfrm>
            <a:off x="1600200" y="4432300"/>
            <a:ext cx="9036000" cy="0"/>
          </a:xfrm>
          <a:prstGeom prst="line">
            <a:avLst/>
          </a:prstGeom>
          <a:ln>
            <a:solidFill>
              <a:srgbClr val="B4C7E7">
                <a:alpha val="6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F8321EA6-19D4-FC35-363A-0E2D6039960A}"/>
              </a:ext>
            </a:extLst>
          </p:cNvPr>
          <p:cNvCxnSpPr>
            <a:cxnSpLocks/>
          </p:cNvCxnSpPr>
          <p:nvPr/>
        </p:nvCxnSpPr>
        <p:spPr>
          <a:xfrm>
            <a:off x="1578000" y="2794000"/>
            <a:ext cx="9036000" cy="0"/>
          </a:xfrm>
          <a:prstGeom prst="line">
            <a:avLst/>
          </a:prstGeom>
          <a:ln>
            <a:solidFill>
              <a:srgbClr val="B4C7E7">
                <a:alpha val="6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ED9548-5596-2CA9-AC82-31F1D990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6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0886E5-A280-5635-7DCB-5A83F641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07963"/>
            <a:ext cx="7747353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+mn-lt"/>
              </a:rPr>
              <a:t>Taux d'échec des transactions LN</a:t>
            </a:r>
            <a:br>
              <a:rPr lang="fr-FR" dirty="0">
                <a:latin typeface="+mn-lt"/>
              </a:rPr>
            </a:br>
            <a:r>
              <a:rPr lang="fr-FR" sz="3200" dirty="0">
                <a:latin typeface="+mn-lt"/>
              </a:rPr>
              <a:t>en population générale  = </a:t>
            </a:r>
            <a:r>
              <a:rPr lang="fr-FR" sz="3200" b="1" dirty="0">
                <a:latin typeface="+mn-lt"/>
              </a:rPr>
              <a:t>3 à 7%</a:t>
            </a:r>
            <a:br>
              <a:rPr lang="fr-FR" sz="3200" b="1" dirty="0">
                <a:latin typeface="+mn-lt"/>
              </a:rPr>
            </a:br>
            <a:r>
              <a:rPr lang="fr-FR" sz="2200" dirty="0">
                <a:solidFill>
                  <a:schemeClr val="bg1">
                    <a:lumMod val="75000"/>
                  </a:schemeClr>
                </a:solidFill>
              </a:rPr>
              <a:t>(+ QR trop fourni, mal </a:t>
            </a:r>
            <a:r>
              <a:rPr lang="fr-FR" sz="2200" dirty="0" err="1">
                <a:solidFill>
                  <a:schemeClr val="bg1">
                    <a:lumMod val="75000"/>
                  </a:schemeClr>
                </a:solidFill>
              </a:rPr>
              <a:t>scannable</a:t>
            </a:r>
            <a:r>
              <a:rPr lang="fr-FR" sz="2200" dirty="0">
                <a:solidFill>
                  <a:schemeClr val="bg1">
                    <a:lumMod val="75000"/>
                  </a:schemeClr>
                </a:solidFill>
              </a:rPr>
              <a:t>)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E9802-6F1A-0189-7B81-CFEE2FB51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74" y="1825625"/>
            <a:ext cx="10515600" cy="4351338"/>
          </a:xfrm>
        </p:spPr>
        <p:txBody>
          <a:bodyPr/>
          <a:lstStyle/>
          <a:p>
            <a:r>
              <a:rPr lang="fr-FR" dirty="0"/>
              <a:t>Exemple de Relai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https://twitter.com/relai_app/status/1767561759987274165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5B346C-4286-A204-D499-C3A71CDC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6" y="3109030"/>
            <a:ext cx="5591175" cy="32480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CA288A9-C23D-4BAA-C384-069BE430C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45" y="3108854"/>
            <a:ext cx="4544480" cy="31132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28C971-B1FD-5009-0E45-1EB214F38F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1669" y="2860587"/>
            <a:ext cx="4460698" cy="3429000"/>
          </a:xfrm>
          <a:prstGeom prst="rect">
            <a:avLst/>
          </a:prstGeom>
        </p:spPr>
      </p:pic>
      <p:pic>
        <p:nvPicPr>
          <p:cNvPr id="6" name="Image 5">
            <a:hlinkClick r:id="rId2"/>
            <a:extLst>
              <a:ext uri="{FF2B5EF4-FFF2-40B4-BE49-F238E27FC236}">
                <a16:creationId xmlns:a16="http://schemas.microsoft.com/office/drawing/2014/main" id="{F8890CBF-EFE8-37CB-7147-C3BB2692948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40" y="207963"/>
            <a:ext cx="1054646" cy="107429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AA77A5D-06FC-8C03-42F9-79AF4EA1B223}"/>
              </a:ext>
            </a:extLst>
          </p:cNvPr>
          <p:cNvSpPr txBox="1"/>
          <p:nvPr/>
        </p:nvSpPr>
        <p:spPr>
          <a:xfrm>
            <a:off x="10234828" y="1276201"/>
            <a:ext cx="1321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Lien direct source</a:t>
            </a:r>
            <a:endParaRPr lang="en-US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AB1B94-A134-2B04-D977-1E7471E5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2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6715591-B32B-585D-702B-D0467E57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6" y="1533256"/>
            <a:ext cx="4280500" cy="488449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26D50E3-D55B-3098-EA2D-58DB46C99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93" y="2260517"/>
            <a:ext cx="5383451" cy="41929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4070315-3F57-A5A7-717A-7AE64C08B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77" y="3347836"/>
            <a:ext cx="4247714" cy="3052377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666627A-6788-38C7-C79E-C24107E9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92" y="62074"/>
            <a:ext cx="10515600" cy="726954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+mn-lt"/>
              </a:rPr>
              <a:t>Et peu souverain en population générale...  (</a:t>
            </a:r>
            <a:r>
              <a:rPr lang="fr-FR" sz="3200" dirty="0" err="1">
                <a:latin typeface="+mn-lt"/>
              </a:rPr>
              <a:t>WoS</a:t>
            </a:r>
            <a:r>
              <a:rPr lang="fr-FR" sz="3200" dirty="0">
                <a:latin typeface="+mn-lt"/>
              </a:rPr>
              <a:t>..)</a:t>
            </a:r>
            <a:endParaRPr lang="en-US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8FE222-B88E-8B79-5C8A-4817AF30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22</a:t>
            </a:fld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11148A1-4D52-A837-7F5C-9FDCE9EE7E3F}"/>
              </a:ext>
            </a:extLst>
          </p:cNvPr>
          <p:cNvSpPr txBox="1">
            <a:spLocks/>
          </p:cNvSpPr>
          <p:nvPr/>
        </p:nvSpPr>
        <p:spPr>
          <a:xfrm>
            <a:off x="449792" y="604143"/>
            <a:ext cx="4909608" cy="768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+mn-lt"/>
              </a:rPr>
              <a:t>+ </a:t>
            </a:r>
            <a:r>
              <a:rPr lang="fr-FR" sz="2000" dirty="0" err="1">
                <a:latin typeface="+mn-lt"/>
              </a:rPr>
              <a:t>noeuds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Coinbase</a:t>
            </a:r>
            <a:r>
              <a:rPr lang="fr-FR" sz="2000" dirty="0">
                <a:latin typeface="+mn-lt"/>
              </a:rPr>
              <a:t>, Relai...  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+ Phoenix (ACINQ) retiré aux US  (Avril 2024)</a:t>
            </a:r>
            <a:endParaRPr lang="en-US" sz="2400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3BB722D-2F17-4C30-816A-3964769A61B3}"/>
              </a:ext>
            </a:extLst>
          </p:cNvPr>
          <p:cNvSpPr txBox="1">
            <a:spLocks/>
          </p:cNvSpPr>
          <p:nvPr/>
        </p:nvSpPr>
        <p:spPr>
          <a:xfrm>
            <a:off x="6036129" y="820564"/>
            <a:ext cx="4412342" cy="10130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Granny a peut-être des bigoudis.. </a:t>
            </a:r>
            <a:br>
              <a:rPr lang="fr-FR" sz="17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</a:br>
            <a:r>
              <a:rPr lang="fr-FR" sz="17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mais</a:t>
            </a:r>
            <a:br>
              <a:rPr lang="fr-FR" sz="17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</a:br>
            <a:r>
              <a:rPr lang="fr-FR" sz="17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Granny ne va pas gérer de </a:t>
            </a:r>
            <a:r>
              <a:rPr lang="fr-FR" sz="17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noeuds</a:t>
            </a:r>
            <a:r>
              <a:rPr lang="fr-FR" sz="17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ni canaux !</a:t>
            </a:r>
            <a:endParaRPr lang="en-US" sz="17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E4D4F2-B9E5-D39F-BD1F-5860B2200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291" y="393616"/>
            <a:ext cx="1524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4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9427B-4BF4-EE9B-56B7-C31D3D69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33" y="193717"/>
            <a:ext cx="4785360" cy="663575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+mn-lt"/>
              </a:rPr>
              <a:t>La réalité pratique </a:t>
            </a:r>
            <a:endParaRPr lang="en-US" b="1" dirty="0">
              <a:latin typeface="+mn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2AA4C6-8669-A0ED-3458-B69CAC038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33" y="1462116"/>
            <a:ext cx="5717363" cy="430974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F309E9E-0643-312B-C77E-14743EF7F699}"/>
              </a:ext>
            </a:extLst>
          </p:cNvPr>
          <p:cNvSpPr txBox="1">
            <a:spLocks/>
          </p:cNvSpPr>
          <p:nvPr/>
        </p:nvSpPr>
        <p:spPr>
          <a:xfrm>
            <a:off x="371909" y="754351"/>
            <a:ext cx="416814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La loi de Gresham s'applique tout de même dans un pays hors-CBDC ! 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75372B1-9C0A-ABFB-2D92-513298B11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37" y="4124822"/>
            <a:ext cx="3121073" cy="2167273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659A10A6-1407-95A9-3A90-41C324150793}"/>
              </a:ext>
            </a:extLst>
          </p:cNvPr>
          <p:cNvSpPr txBox="1">
            <a:spLocks/>
          </p:cNvSpPr>
          <p:nvPr/>
        </p:nvSpPr>
        <p:spPr>
          <a:xfrm>
            <a:off x="8892083" y="3313488"/>
            <a:ext cx="2770327" cy="904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>
                <a:latin typeface="+mn-lt"/>
              </a:rPr>
              <a:t>Frais </a:t>
            </a:r>
            <a:r>
              <a:rPr lang="fr-FR" sz="2000" b="1" dirty="0" err="1">
                <a:latin typeface="+mn-lt"/>
              </a:rPr>
              <a:t>Monero</a:t>
            </a:r>
            <a:r>
              <a:rPr lang="fr-FR" sz="2000" b="1" dirty="0">
                <a:latin typeface="+mn-lt"/>
              </a:rPr>
              <a:t> </a:t>
            </a:r>
            <a:r>
              <a:rPr lang="fr-FR" sz="2000" b="1" dirty="0">
                <a:highlight>
                  <a:srgbClr val="FFFF00"/>
                </a:highlight>
                <a:latin typeface="+mn-lt"/>
              </a:rPr>
              <a:t>&lt; 0,10€ </a:t>
            </a:r>
            <a:r>
              <a:rPr lang="fr-FR" sz="2000" b="1" dirty="0">
                <a:latin typeface="+mn-lt"/>
              </a:rPr>
              <a:t>même en </a:t>
            </a:r>
            <a:r>
              <a:rPr lang="fr-FR" sz="2000" b="1" dirty="0" err="1">
                <a:latin typeface="+mn-lt"/>
              </a:rPr>
              <a:t>Bullrun</a:t>
            </a:r>
            <a:r>
              <a:rPr lang="fr-FR" sz="2000" b="1" dirty="0">
                <a:latin typeface="+mn-lt"/>
              </a:rPr>
              <a:t> ! </a:t>
            </a:r>
            <a:endParaRPr lang="en-US" sz="2000" b="1" dirty="0">
              <a:latin typeface="+mn-l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80F81EA-01C2-E34E-9B25-A0B224F47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28" y="941755"/>
            <a:ext cx="3844063" cy="2402980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F38433A5-20C5-FE83-7ABD-2A45F848C9A5}"/>
              </a:ext>
            </a:extLst>
          </p:cNvPr>
          <p:cNvSpPr txBox="1">
            <a:spLocks/>
          </p:cNvSpPr>
          <p:nvPr/>
        </p:nvSpPr>
        <p:spPr>
          <a:xfrm>
            <a:off x="7719717" y="100707"/>
            <a:ext cx="4356683" cy="904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latin typeface="+mn-lt"/>
              </a:rPr>
              <a:t>Frais Bitcoin de 0,10 à </a:t>
            </a:r>
            <a:r>
              <a:rPr lang="fr-FR" sz="1800" b="1" dirty="0">
                <a:highlight>
                  <a:srgbClr val="FFFF00"/>
                </a:highlight>
                <a:latin typeface="+mn-lt"/>
              </a:rPr>
              <a:t>18€ </a:t>
            </a:r>
            <a:r>
              <a:rPr lang="fr-FR" sz="1800" b="1" dirty="0">
                <a:latin typeface="+mn-lt"/>
              </a:rPr>
              <a:t>en cas de </a:t>
            </a:r>
            <a:r>
              <a:rPr lang="fr-FR" sz="1800" b="1" dirty="0" err="1">
                <a:latin typeface="+mn-lt"/>
              </a:rPr>
              <a:t>Bullrun</a:t>
            </a:r>
            <a:br>
              <a:rPr lang="fr-FR" sz="1800" b="1" dirty="0">
                <a:latin typeface="+mn-lt"/>
              </a:rPr>
            </a:br>
            <a:r>
              <a:rPr lang="fr-FR" sz="1800" dirty="0">
                <a:latin typeface="+mn-lt"/>
              </a:rPr>
              <a:t>(et pour 1</a:t>
            </a:r>
            <a:r>
              <a:rPr lang="fr-FR" sz="1800" baseline="30000" dirty="0">
                <a:latin typeface="+mn-lt"/>
              </a:rPr>
              <a:t>ère</a:t>
            </a:r>
            <a:r>
              <a:rPr lang="fr-FR" sz="1800" dirty="0">
                <a:latin typeface="+mn-lt"/>
              </a:rPr>
              <a:t> utilisation de LN, souveraine) </a:t>
            </a:r>
            <a:endParaRPr lang="en-US" sz="1800" dirty="0">
              <a:latin typeface="+mn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9E38E2F-CFC7-5E1C-7CCB-21047340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9874" y="2560090"/>
            <a:ext cx="5363782" cy="15872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68EB0D-6349-D4F2-D09A-E800A5037D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9875" y="4217670"/>
            <a:ext cx="4815442" cy="2330579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21F5972-9A36-1D4A-F01F-CF0867F44F9A}"/>
              </a:ext>
            </a:extLst>
          </p:cNvPr>
          <p:cNvCxnSpPr/>
          <p:nvPr/>
        </p:nvCxnSpPr>
        <p:spPr>
          <a:xfrm>
            <a:off x="5680710" y="3353691"/>
            <a:ext cx="199966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6FAA48-1C5A-90AC-3D59-3D1ABF33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81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EBA30EE9-72BF-CF7C-89EB-0E10DF6E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468" y="1276105"/>
            <a:ext cx="776435" cy="88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2D1CEE2E-B4F5-59B6-07D6-6E4E040CB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9261093" y="1506215"/>
            <a:ext cx="290193" cy="29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3C21435-E338-27BD-7065-4A5ECF4C989B}"/>
              </a:ext>
            </a:extLst>
          </p:cNvPr>
          <p:cNvSpPr txBox="1"/>
          <p:nvPr/>
        </p:nvSpPr>
        <p:spPr>
          <a:xfrm>
            <a:off x="9420257" y="1221622"/>
            <a:ext cx="224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2">
                    <a:lumMod val="10000"/>
                  </a:schemeClr>
                </a:solidFill>
              </a:rPr>
              <a:t>Anti-CBDC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5188197-8D53-5DEA-96CE-9FA9DEEAB6FB}"/>
              </a:ext>
            </a:extLst>
          </p:cNvPr>
          <p:cNvSpPr txBox="1"/>
          <p:nvPr/>
        </p:nvSpPr>
        <p:spPr>
          <a:xfrm>
            <a:off x="4913678" y="50041"/>
            <a:ext cx="2096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Bitcoin </a:t>
            </a:r>
            <a:b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traçable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2FB744-1C1F-B682-F244-7112E85E42BD}"/>
              </a:ext>
            </a:extLst>
          </p:cNvPr>
          <p:cNvSpPr txBox="1"/>
          <p:nvPr/>
        </p:nvSpPr>
        <p:spPr>
          <a:xfrm>
            <a:off x="7355277" y="14805"/>
            <a:ext cx="2096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in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traçable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4C0AF66-BDE3-1A91-8627-B4EAA1E19DC0}"/>
              </a:ext>
            </a:extLst>
          </p:cNvPr>
          <p:cNvSpPr txBox="1"/>
          <p:nvPr/>
        </p:nvSpPr>
        <p:spPr>
          <a:xfrm>
            <a:off x="6935663" y="1164214"/>
            <a:ext cx="509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lang="en-US" sz="4000" b="1" dirty="0"/>
          </a:p>
        </p:txBody>
      </p:sp>
      <p:graphicFrame>
        <p:nvGraphicFramePr>
          <p:cNvPr id="18" name="Tableau 18">
            <a:extLst>
              <a:ext uri="{FF2B5EF4-FFF2-40B4-BE49-F238E27FC236}">
                <a16:creationId xmlns:a16="http://schemas.microsoft.com/office/drawing/2014/main" id="{0A079302-2C23-F619-9FBA-66902FBA3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277357"/>
              </p:ext>
            </p:extLst>
          </p:nvPr>
        </p:nvGraphicFramePr>
        <p:xfrm>
          <a:off x="829507" y="2288460"/>
          <a:ext cx="10532801" cy="31416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15744">
                  <a:extLst>
                    <a:ext uri="{9D8B030D-6E8A-4147-A177-3AD203B41FA5}">
                      <a16:colId xmlns:a16="http://schemas.microsoft.com/office/drawing/2014/main" val="2615779802"/>
                    </a:ext>
                  </a:extLst>
                </a:gridCol>
                <a:gridCol w="4023360">
                  <a:extLst>
                    <a:ext uri="{9D8B030D-6E8A-4147-A177-3AD203B41FA5}">
                      <a16:colId xmlns:a16="http://schemas.microsoft.com/office/drawing/2014/main" val="2393583084"/>
                    </a:ext>
                  </a:extLst>
                </a:gridCol>
                <a:gridCol w="4093697">
                  <a:extLst>
                    <a:ext uri="{9D8B030D-6E8A-4147-A177-3AD203B41FA5}">
                      <a16:colId xmlns:a16="http://schemas.microsoft.com/office/drawing/2014/main" val="2400109316"/>
                    </a:ext>
                  </a:extLst>
                </a:gridCol>
              </a:tblGrid>
              <a:tr h="392614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Bitcoin</a:t>
                      </a:r>
                      <a:endParaRPr lang="en-US" b="1" dirty="0"/>
                    </a:p>
                  </a:txBody>
                  <a:tcPr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Monero</a:t>
                      </a:r>
                      <a:endParaRPr lang="en-US" b="1" dirty="0"/>
                    </a:p>
                  </a:txBody>
                  <a:tcPr>
                    <a:solidFill>
                      <a:srgbClr val="FA56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21425"/>
                  </a:ext>
                </a:extLst>
              </a:tr>
              <a:tr h="392614">
                <a:tc>
                  <a:txBody>
                    <a:bodyPr/>
                    <a:lstStyle/>
                    <a:p>
                      <a:r>
                        <a:rPr lang="fr-FR" dirty="0"/>
                        <a:t>Traçabilité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Totale par défaut (</a:t>
                      </a:r>
                      <a:r>
                        <a:rPr lang="fr-FR" dirty="0" err="1">
                          <a:hlinkClick r:id="rId6"/>
                        </a:rPr>
                        <a:t>breadcrumbs.app</a:t>
                      </a:r>
                      <a:r>
                        <a:rPr lang="fr-FR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Intraçable</a:t>
                      </a:r>
                      <a:r>
                        <a:rPr lang="fr-FR" baseline="30000" dirty="0"/>
                        <a:t>(2)</a:t>
                      </a:r>
                      <a:r>
                        <a:rPr lang="fr-FR" dirty="0"/>
                        <a:t>    </a:t>
                      </a:r>
                      <a:r>
                        <a:rPr lang="fr-FR" sz="1600" i="1" dirty="0"/>
                        <a:t>(récompense de 620k$ IRS)</a:t>
                      </a:r>
                      <a:endParaRPr lang="en-US" i="1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099143"/>
                  </a:ext>
                </a:extLst>
              </a:tr>
              <a:tr h="392614">
                <a:tc>
                  <a:txBody>
                    <a:bodyPr/>
                    <a:lstStyle/>
                    <a:p>
                      <a:r>
                        <a:rPr lang="fr-FR" dirty="0"/>
                        <a:t>Anonymat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Pseudonym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(2)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Anonyme</a:t>
                      </a:r>
                      <a:r>
                        <a:rPr lang="fr-FR" baseline="30000" dirty="0"/>
                        <a:t>(2)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90814"/>
                  </a:ext>
                </a:extLst>
              </a:tr>
              <a:tr h="392614">
                <a:tc>
                  <a:txBody>
                    <a:bodyPr/>
                    <a:lstStyle/>
                    <a:p>
                      <a:r>
                        <a:rPr lang="fr-FR" dirty="0"/>
                        <a:t>Fongibilité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Peu fongible (certains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sats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valent +)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Fongible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(aucune diff. entre les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Xmr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1717"/>
                  </a:ext>
                </a:extLst>
              </a:tr>
              <a:tr h="677663">
                <a:tc>
                  <a:txBody>
                    <a:bodyPr/>
                    <a:lstStyle/>
                    <a:p>
                      <a:r>
                        <a:rPr lang="fr-FR" dirty="0"/>
                        <a:t>Durée de transaction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&lt; 30sec : pour avoir l'info</a:t>
                      </a:r>
                      <a:br>
                        <a:rPr lang="fr-FR" dirty="0"/>
                      </a:br>
                      <a:r>
                        <a:rPr lang="fr-FR" dirty="0"/>
                        <a:t>5 à 30 min : pour confirmation finale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&lt; 10sec : pour avoir l'info</a:t>
                      </a:r>
                      <a:br>
                        <a:rPr lang="fr-FR" dirty="0"/>
                      </a:br>
                      <a:r>
                        <a:rPr lang="fr-FR" dirty="0"/>
                        <a:t>5 à 30 min : pour confirmation finale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94861"/>
                  </a:ext>
                </a:extLst>
              </a:tr>
              <a:tr h="392614">
                <a:tc>
                  <a:txBody>
                    <a:bodyPr/>
                    <a:lstStyle/>
                    <a:p>
                      <a:r>
                        <a:rPr lang="fr-FR" dirty="0"/>
                        <a:t>Frais de transaction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0,20€ à 20€   </a:t>
                      </a:r>
                      <a:r>
                        <a:rPr lang="fr-FR" dirty="0">
                          <a:hlinkClick r:id="rId7"/>
                        </a:rPr>
                        <a:t>(lien)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0,01 à 0,10€   </a:t>
                      </a:r>
                      <a:r>
                        <a:rPr lang="fr-FR" dirty="0">
                          <a:hlinkClick r:id="rId8"/>
                        </a:rPr>
                        <a:t>(lien)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929043"/>
                  </a:ext>
                </a:extLst>
              </a:tr>
              <a:tr h="500931">
                <a:tc>
                  <a:txBody>
                    <a:bodyPr/>
                    <a:lstStyle/>
                    <a:p>
                      <a:r>
                        <a:rPr lang="fr-FR" dirty="0"/>
                        <a:t>Conservation de valeur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+90%/an en </a:t>
                      </a:r>
                      <a:r>
                        <a:rPr lang="fr-FR" b="1" dirty="0" err="1"/>
                        <a:t>moy</a:t>
                      </a:r>
                      <a:r>
                        <a:rPr lang="fr-FR" b="1" dirty="0"/>
                        <a:t>. depuis </a:t>
                      </a:r>
                      <a:r>
                        <a:rPr lang="fr-FR" b="1" dirty="0">
                          <a:hlinkClick r:id="rId9"/>
                        </a:rPr>
                        <a:t>2010</a:t>
                      </a:r>
                      <a:r>
                        <a:rPr lang="fr-FR" b="1" dirty="0"/>
                        <a:t> </a:t>
                      </a:r>
                      <a:r>
                        <a:rPr lang="fr-FR" b="0" dirty="0"/>
                        <a:t>env. </a:t>
                      </a:r>
                      <a:r>
                        <a:rPr lang="fr-FR" dirty="0"/>
                        <a:t>( /€)*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+50%/an en </a:t>
                      </a:r>
                      <a:r>
                        <a:rPr lang="fr-FR" b="0" dirty="0" err="1"/>
                        <a:t>moy</a:t>
                      </a:r>
                      <a:r>
                        <a:rPr lang="fr-FR" b="0" dirty="0"/>
                        <a:t>. depuis </a:t>
                      </a:r>
                      <a:r>
                        <a:rPr lang="fr-FR" b="0" dirty="0">
                          <a:hlinkClick r:id="rId10"/>
                        </a:rPr>
                        <a:t>2014</a:t>
                      </a:r>
                      <a:r>
                        <a:rPr lang="fr-FR" b="0" dirty="0"/>
                        <a:t> env</a:t>
                      </a:r>
                      <a:r>
                        <a:rPr lang="fr-FR" dirty="0"/>
                        <a:t>. ( /€)*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440083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CF0D2A26-44A7-AAD5-8170-A2697F3BBFA2}"/>
              </a:ext>
            </a:extLst>
          </p:cNvPr>
          <p:cNvSpPr txBox="1"/>
          <p:nvPr/>
        </p:nvSpPr>
        <p:spPr>
          <a:xfrm>
            <a:off x="196621" y="299351"/>
            <a:ext cx="491312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Combinaison de 2 blockchain </a:t>
            </a: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('chaînes de blocs') </a:t>
            </a:r>
            <a:b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souveraines et décentralisées</a:t>
            </a:r>
          </a:p>
          <a:p>
            <a:pPr algn="ctr"/>
            <a:r>
              <a:rPr lang="fr-FR" sz="2200" dirty="0">
                <a:solidFill>
                  <a:schemeClr val="bg2">
                    <a:lumMod val="50000"/>
                  </a:schemeClr>
                </a:solidFill>
                <a:latin typeface="Calibri" panose="020F0502020204030204"/>
              </a:rPr>
              <a:t>(='bimétallisme or/argent')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30A9721-426B-F1A7-7C88-3BAE2A7EF828}"/>
              </a:ext>
            </a:extLst>
          </p:cNvPr>
          <p:cNvSpPr txBox="1"/>
          <p:nvPr/>
        </p:nvSpPr>
        <p:spPr>
          <a:xfrm>
            <a:off x="3211448" y="5429354"/>
            <a:ext cx="84673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*Surtout </a:t>
            </a:r>
            <a:r>
              <a:rPr lang="en-US" sz="1600" b="1" dirty="0"/>
              <a:t>pas</a:t>
            </a:r>
            <a:r>
              <a:rPr lang="en-US" sz="1600" dirty="0"/>
              <a:t> un conseil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investissement</a:t>
            </a:r>
            <a:r>
              <a:rPr lang="en-US" sz="1600" dirty="0"/>
              <a:t>. </a:t>
            </a:r>
            <a:r>
              <a:rPr lang="en-US" sz="1600" i="1" dirty="0"/>
              <a:t>Le passé ne </a:t>
            </a:r>
            <a:r>
              <a:rPr lang="en-US" sz="1600" i="1" dirty="0" err="1"/>
              <a:t>présage</a:t>
            </a:r>
            <a:r>
              <a:rPr lang="en-US" sz="1600" i="1" dirty="0"/>
              <a:t> pas du </a:t>
            </a:r>
            <a:r>
              <a:rPr lang="en-US" sz="1600" i="1" dirty="0" err="1"/>
              <a:t>futur</a:t>
            </a:r>
            <a:r>
              <a:rPr lang="en-US" sz="1600" dirty="0"/>
              <a:t>. </a:t>
            </a:r>
            <a:r>
              <a:rPr lang="en-US" sz="1600" dirty="0" err="1"/>
              <a:t>Données</a:t>
            </a:r>
            <a:r>
              <a:rPr lang="en-US" sz="1600" dirty="0"/>
              <a:t> </a:t>
            </a:r>
            <a:r>
              <a:rPr lang="en-US" sz="1600" dirty="0" err="1"/>
              <a:t>CMarketCap</a:t>
            </a:r>
            <a:endParaRPr lang="en-US" sz="1600" dirty="0"/>
          </a:p>
          <a:p>
            <a:r>
              <a:rPr lang="en-US" sz="1600" baseline="30000" dirty="0"/>
              <a:t>(1)</a:t>
            </a:r>
            <a:r>
              <a:rPr lang="en-US" sz="1600" dirty="0"/>
              <a:t> </a:t>
            </a:r>
            <a:r>
              <a:rPr lang="en-US" sz="1600" dirty="0" err="1"/>
              <a:t>Pseudonyme</a:t>
            </a:r>
            <a:r>
              <a:rPr lang="en-US" sz="1600" dirty="0"/>
              <a:t> = anonyme tant </a:t>
            </a:r>
            <a:r>
              <a:rPr lang="en-US" sz="1600" dirty="0" err="1"/>
              <a:t>qu'aucun</a:t>
            </a:r>
            <a:r>
              <a:rPr lang="en-US" sz="1600" dirty="0"/>
              <a:t> service </a:t>
            </a:r>
            <a:r>
              <a:rPr lang="en-US" sz="1600" dirty="0" err="1"/>
              <a:t>privé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banque</a:t>
            </a:r>
            <a:r>
              <a:rPr lang="en-US" sz="1600" dirty="0"/>
              <a:t> </a:t>
            </a:r>
            <a:r>
              <a:rPr lang="en-US" sz="1600" dirty="0" err="1"/>
              <a:t>n'a</a:t>
            </a:r>
            <a:r>
              <a:rPr lang="en-US" sz="1600" dirty="0"/>
              <a:t> </a:t>
            </a:r>
            <a:r>
              <a:rPr lang="en-US" sz="1600" dirty="0" err="1"/>
              <a:t>relié</a:t>
            </a:r>
            <a:r>
              <a:rPr lang="en-US" sz="1600" dirty="0"/>
              <a:t> </a:t>
            </a:r>
            <a:r>
              <a:rPr lang="en-US" sz="1600" dirty="0" err="1"/>
              <a:t>votre</a:t>
            </a:r>
            <a:r>
              <a:rPr lang="en-US" sz="1600" dirty="0"/>
              <a:t> </a:t>
            </a:r>
            <a:r>
              <a:rPr lang="en-US" sz="1600" dirty="0" err="1"/>
              <a:t>identité</a:t>
            </a:r>
            <a:r>
              <a:rPr lang="en-US" sz="1600" dirty="0"/>
              <a:t> à     </a:t>
            </a:r>
            <a:r>
              <a:rPr lang="en-US" sz="1600" dirty="0">
                <a:solidFill>
                  <a:srgbClr val="F2F2F2"/>
                </a:solidFill>
              </a:rPr>
              <a:t>. </a:t>
            </a:r>
            <a:r>
              <a:rPr lang="en-US" sz="1600" dirty="0"/>
              <a:t>  </a:t>
            </a:r>
            <a:r>
              <a:rPr lang="en-US" sz="1600" dirty="0" err="1"/>
              <a:t>votre</a:t>
            </a:r>
            <a:r>
              <a:rPr lang="en-US" sz="1600" dirty="0"/>
              <a:t> </a:t>
            </a:r>
            <a:r>
              <a:rPr lang="en-US" sz="1600" dirty="0" err="1"/>
              <a:t>adresse</a:t>
            </a:r>
            <a:r>
              <a:rPr lang="en-US" sz="1600" dirty="0"/>
              <a:t> de </a:t>
            </a:r>
            <a:r>
              <a:rPr lang="en-US" sz="1600" dirty="0" err="1"/>
              <a:t>portefeuille</a:t>
            </a:r>
            <a:br>
              <a:rPr lang="en-US" sz="1600" dirty="0"/>
            </a:br>
            <a:r>
              <a:rPr lang="en-US" sz="1600" baseline="30000" dirty="0"/>
              <a:t>(2) </a:t>
            </a:r>
            <a:r>
              <a:rPr lang="en-US" sz="1600" dirty="0" err="1"/>
              <a:t>Sauf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envoyé</a:t>
            </a:r>
            <a:r>
              <a:rPr lang="en-US" sz="1600" dirty="0"/>
              <a:t> </a:t>
            </a:r>
            <a:r>
              <a:rPr lang="en-US" sz="1600" dirty="0" err="1"/>
              <a:t>depuis</a:t>
            </a:r>
            <a:r>
              <a:rPr lang="en-US" sz="1600" dirty="0"/>
              <a:t> </a:t>
            </a:r>
            <a:r>
              <a:rPr lang="en-US" sz="1600" dirty="0" err="1"/>
              <a:t>une</a:t>
            </a:r>
            <a:r>
              <a:rPr lang="en-US" sz="1600" dirty="0"/>
              <a:t> des </a:t>
            </a:r>
            <a:r>
              <a:rPr lang="en-US" sz="1600" dirty="0" err="1"/>
              <a:t>banques</a:t>
            </a:r>
            <a:r>
              <a:rPr lang="en-US" sz="1600" dirty="0"/>
              <a:t>-crypto </a:t>
            </a:r>
            <a:r>
              <a:rPr lang="en-US" sz="1600" dirty="0" err="1"/>
              <a:t>comme</a:t>
            </a:r>
            <a:r>
              <a:rPr lang="en-US" sz="1600" dirty="0"/>
              <a:t> Coinbase, </a:t>
            </a:r>
            <a:r>
              <a:rPr lang="en-US" sz="1600" dirty="0" err="1"/>
              <a:t>Binance</a:t>
            </a:r>
            <a:r>
              <a:rPr lang="en-US" sz="1600" dirty="0"/>
              <a:t>, Kraken etc. </a:t>
            </a:r>
            <a:br>
              <a:rPr lang="en-US" sz="1600" dirty="0"/>
            </a:br>
            <a:r>
              <a:rPr lang="en-US" sz="1600" dirty="0"/>
              <a:t>    (à </a:t>
            </a:r>
            <a:r>
              <a:rPr lang="en-US" sz="1600" dirty="0" err="1"/>
              <a:t>proscrire</a:t>
            </a:r>
            <a:r>
              <a:rPr lang="en-US" sz="1600" dirty="0"/>
              <a:t> </a:t>
            </a:r>
            <a:r>
              <a:rPr lang="en-US" sz="1600" dirty="0" err="1"/>
              <a:t>évidemment</a:t>
            </a:r>
            <a:r>
              <a:rPr lang="en-US" sz="1600" dirty="0"/>
              <a:t>, surtout </a:t>
            </a:r>
            <a:r>
              <a:rPr lang="en-US" sz="1600" dirty="0" err="1"/>
              <a:t>si</a:t>
            </a:r>
            <a:r>
              <a:rPr lang="en-US" sz="1600" dirty="0"/>
              <a:t> KYC </a:t>
            </a:r>
            <a:r>
              <a:rPr lang="en-US" sz="1600" dirty="0" err="1"/>
              <a:t>obligatoire</a:t>
            </a:r>
            <a:r>
              <a:rPr lang="en-US" sz="1600" dirty="0"/>
              <a:t>)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3F5ACBF-EE1B-C8C2-CE34-B6C3B1807ADD}"/>
              </a:ext>
            </a:extLst>
          </p:cNvPr>
          <p:cNvSpPr txBox="1"/>
          <p:nvPr/>
        </p:nvSpPr>
        <p:spPr>
          <a:xfrm>
            <a:off x="949898" y="5891019"/>
            <a:ext cx="1572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Lien </a:t>
            </a:r>
            <a:r>
              <a:rPr lang="en-US" sz="1800" dirty="0" err="1"/>
              <a:t>diapo</a:t>
            </a:r>
            <a:r>
              <a:rPr lang="en-US" sz="1800" dirty="0"/>
              <a:t> :</a:t>
            </a:r>
            <a:br>
              <a:rPr lang="en-US" sz="1800" dirty="0"/>
            </a:br>
            <a:r>
              <a:rPr lang="en-US" sz="1800" dirty="0">
                <a:hlinkClick r:id="" action="ppaction://noaction"/>
              </a:rPr>
              <a:t>avec Lightning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6B9ADFA-FA49-C4CA-DF78-B19C30A69D06}"/>
              </a:ext>
            </a:extLst>
          </p:cNvPr>
          <p:cNvSpPr txBox="1"/>
          <p:nvPr/>
        </p:nvSpPr>
        <p:spPr>
          <a:xfrm>
            <a:off x="829507" y="2023586"/>
            <a:ext cx="2421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/>
              </a:rPr>
              <a:t>Critères Moyen d'échange (</a:t>
            </a:r>
            <a:r>
              <a:rPr lang="fr-FR" b="1" dirty="0" err="1">
                <a:latin typeface="Calibri" panose="020F0502020204030204"/>
              </a:rPr>
              <a:t>MoE</a:t>
            </a:r>
            <a:r>
              <a:rPr lang="fr-FR" b="1" dirty="0">
                <a:latin typeface="Calibri" panose="020F0502020204030204"/>
              </a:rPr>
              <a:t>)</a:t>
            </a:r>
            <a:endParaRPr lang="en-US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2E8154C-6A73-2559-60FE-03B71B0C5F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04" y="1081973"/>
            <a:ext cx="961384" cy="961384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36DE2515-F826-D5CC-A2D1-5102C201E04B}"/>
              </a:ext>
            </a:extLst>
          </p:cNvPr>
          <p:cNvGrpSpPr/>
          <p:nvPr/>
        </p:nvGrpSpPr>
        <p:grpSpPr>
          <a:xfrm>
            <a:off x="7820953" y="983237"/>
            <a:ext cx="1090015" cy="1090015"/>
            <a:chOff x="7757577" y="1262252"/>
            <a:chExt cx="1090015" cy="109001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39F7258-63BA-5D3D-6CD8-96053F1AC785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20031AEB-B493-CD6F-2874-B6E45867A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A3A059-27E6-E617-BF46-244652E5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5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64701F5C-06D9-4AB7-E308-D0F4A5625E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45" y="2710590"/>
            <a:ext cx="709310" cy="706185"/>
          </a:xfrm>
          <a:prstGeom prst="rect">
            <a:avLst/>
          </a:prstGeom>
        </p:spPr>
      </p:pic>
      <p:pic>
        <p:nvPicPr>
          <p:cNvPr id="4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E737C75F-19EF-CB17-3ADA-225D1AABC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075" y="2479865"/>
            <a:ext cx="841744" cy="96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1A3B7B89-B4FA-856D-0BE2-E0C9FEEA9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7999987" y="2698828"/>
            <a:ext cx="314602" cy="3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0696E3-6480-5A79-3342-9235B8FBC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82" y="2254153"/>
            <a:ext cx="1042250" cy="104225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D19D10C6-604A-8983-751C-66A29A23131D}"/>
              </a:ext>
            </a:extLst>
          </p:cNvPr>
          <p:cNvGrpSpPr/>
          <p:nvPr/>
        </p:nvGrpSpPr>
        <p:grpSpPr>
          <a:xfrm>
            <a:off x="6065131" y="2046514"/>
            <a:ext cx="1504914" cy="1406501"/>
            <a:chOff x="7452608" y="1210533"/>
            <a:chExt cx="1388151" cy="129737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D2A9DC1-52AD-A35B-37A9-04907DAE3238}"/>
                </a:ext>
              </a:extLst>
            </p:cNvPr>
            <p:cNvSpPr/>
            <p:nvPr/>
          </p:nvSpPr>
          <p:spPr>
            <a:xfrm>
              <a:off x="7452608" y="1210533"/>
              <a:ext cx="1311951" cy="129737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44E340F8-9ED9-D066-FB71-FACB2F602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744" y="1324141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06B375AC-FF9A-8760-382D-4EF162A060CC}"/>
              </a:ext>
            </a:extLst>
          </p:cNvPr>
          <p:cNvSpPr txBox="1"/>
          <p:nvPr/>
        </p:nvSpPr>
        <p:spPr>
          <a:xfrm>
            <a:off x="1003933" y="1799100"/>
            <a:ext cx="2077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2">
                    <a:lumMod val="10000"/>
                  </a:schemeClr>
                </a:solidFill>
              </a:rPr>
              <a:t>anti-CBDC</a:t>
            </a:r>
          </a:p>
          <a:p>
            <a:pPr algn="ctr"/>
            <a:r>
              <a:rPr lang="fr-FR" sz="3200" b="1" dirty="0">
                <a:solidFill>
                  <a:schemeClr val="bg2">
                    <a:lumMod val="10000"/>
                  </a:schemeClr>
                </a:solidFill>
              </a:rPr>
              <a:t>mondial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CA1FAE-4FA2-DBA2-DEBE-7439409A5689}"/>
              </a:ext>
            </a:extLst>
          </p:cNvPr>
          <p:cNvSpPr txBox="1"/>
          <p:nvPr/>
        </p:nvSpPr>
        <p:spPr>
          <a:xfrm>
            <a:off x="3285406" y="1071177"/>
            <a:ext cx="22730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Bitcoin 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traçable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F9A9A5-0B44-1721-2865-691897340570}"/>
              </a:ext>
            </a:extLst>
          </p:cNvPr>
          <p:cNvSpPr txBox="1"/>
          <p:nvPr/>
        </p:nvSpPr>
        <p:spPr>
          <a:xfrm>
            <a:off x="5918615" y="1087190"/>
            <a:ext cx="22730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in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traçable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9AC00E-3D55-07A0-B376-09B5530384B5}"/>
              </a:ext>
            </a:extLst>
          </p:cNvPr>
          <p:cNvSpPr txBox="1"/>
          <p:nvPr/>
        </p:nvSpPr>
        <p:spPr>
          <a:xfrm>
            <a:off x="5512796" y="1144958"/>
            <a:ext cx="552335" cy="1000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lang="en-US" sz="4000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A514ED-6DC6-8AE5-1861-5C8DE0EED285}"/>
              </a:ext>
            </a:extLst>
          </p:cNvPr>
          <p:cNvSpPr txBox="1"/>
          <p:nvPr/>
        </p:nvSpPr>
        <p:spPr>
          <a:xfrm>
            <a:off x="3271643" y="3853979"/>
            <a:ext cx="227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fr-FR" sz="36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= Or ?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472D4BD-342E-0ED9-A1E7-9AEDD3CFF786}"/>
              </a:ext>
            </a:extLst>
          </p:cNvPr>
          <p:cNvSpPr txBox="1"/>
          <p:nvPr/>
        </p:nvSpPr>
        <p:spPr>
          <a:xfrm>
            <a:off x="5990706" y="3827907"/>
            <a:ext cx="227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Argent ?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030E809-6702-A65C-D15C-17EF4C7352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bright="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7596" y="4538367"/>
            <a:ext cx="1044490" cy="104272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15887DE-D5E5-A9B4-A9E7-1BC4536E94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86" y="4617338"/>
            <a:ext cx="1005526" cy="994751"/>
          </a:xfrm>
          <a:prstGeom prst="rect">
            <a:avLst/>
          </a:prstGeom>
        </p:spPr>
      </p:pic>
      <p:pic>
        <p:nvPicPr>
          <p:cNvPr id="3" name="Picture 6" descr="Gold Bar Icon #61843 - Free Icons Library">
            <a:extLst>
              <a:ext uri="{FF2B5EF4-FFF2-40B4-BE49-F238E27FC236}">
                <a16:creationId xmlns:a16="http://schemas.microsoft.com/office/drawing/2014/main" id="{49DA446A-0466-5797-72A7-E7587AEAB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EA0E"/>
              </a:clrFrom>
              <a:clrTo>
                <a:srgbClr val="FFEA0E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8985">
                        <a14:foregroundMark x1="36802" y1="10026" x2="6345" y2="19525"/>
                        <a14:foregroundMark x1="13452" y1="18734" x2="28173" y2="65963"/>
                        <a14:foregroundMark x1="28173" y1="65963" x2="70558" y2="84697"/>
                        <a14:foregroundMark x1="88579" y1="72823" x2="41878" y2="76517"/>
                        <a14:foregroundMark x1="41878" y1="76517" x2="3553" y2="36412"/>
                        <a14:foregroundMark x1="36294" y1="8443" x2="72335" y2="38522"/>
                        <a14:foregroundMark x1="72335" y1="38522" x2="87056" y2="67018"/>
                        <a14:foregroundMark x1="86548" y1="70185" x2="75127" y2="41689"/>
                        <a14:foregroundMark x1="88579" y1="70712" x2="73604" y2="37203"/>
                        <a14:foregroundMark x1="42386" y1="77045" x2="65990" y2="83377"/>
                        <a14:foregroundMark x1="69289" y1="82586" x2="42893" y2="77573"/>
                        <a14:foregroundMark x1="66497" y1="84960" x2="44416" y2="77836"/>
                        <a14:foregroundMark x1="45939" y1="80739" x2="66244" y2="85752"/>
                        <a14:foregroundMark x1="5584" y1="41161" x2="22081" y2="57784"/>
                        <a14:foregroundMark x1="88832" y1="70976" x2="74365" y2="38259"/>
                        <a14:foregroundMark x1="89340" y1="72559" x2="74619" y2="39314"/>
                        <a14:foregroundMark x1="89340" y1="72032" x2="74365" y2="37203"/>
                        <a14:foregroundMark x1="76650" y1="39578" x2="88325" y2="71768"/>
                        <a14:foregroundMark x1="78680" y1="43008" x2="87563" y2="70185"/>
                        <a14:foregroundMark x1="87817" y1="69657" x2="79442" y2="43536"/>
                        <a14:foregroundMark x1="80457" y1="43536" x2="88832" y2="70185"/>
                        <a14:foregroundMark x1="89340" y1="69921" x2="88579" y2="63588"/>
                      </a14:backgroundRemoval>
                    </a14:imgEffect>
                    <a14:imgEffect>
                      <a14:saturation sat="94000"/>
                    </a14:imgEffect>
                    <a14:imgEffect>
                      <a14:brightnessContrast bright="3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002" y="4721244"/>
            <a:ext cx="966888" cy="9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imgs.search.brave.com/f6udgx-JjyHOkYyYMhgimhmE-PNsAiPMRnW34zsnTdY/rs:fit:474:225:1/g:ce/aHR0cHM6Ly90c2Uy/Lm1tLmJpbmcubmV0/L3RoP2lkPU9JUC5p/STFnTDZzRVBFS3JP/RGJxNzd4VjZ3SGFI/YSZwaWQ9QXBp">
            <a:extLst>
              <a:ext uri="{FF2B5EF4-FFF2-40B4-BE49-F238E27FC236}">
                <a16:creationId xmlns:a16="http://schemas.microsoft.com/office/drawing/2014/main" id="{FE086BA4-3516-C304-DFD7-822E9826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  <a14:imgEffect>
                      <a14:sharpenSoften amount="-50000"/>
                    </a14:imgEffect>
                    <a14:imgEffect>
                      <a14:brightnessContrast bright="15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701" y="4601236"/>
            <a:ext cx="1261421" cy="126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A12BBDA-6D2D-5F67-8272-F8305B8FA296}"/>
              </a:ext>
            </a:extLst>
          </p:cNvPr>
          <p:cNvSpPr txBox="1"/>
          <p:nvPr/>
        </p:nvSpPr>
        <p:spPr>
          <a:xfrm>
            <a:off x="953598" y="4158114"/>
            <a:ext cx="2134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2">
                    <a:lumMod val="10000"/>
                  </a:schemeClr>
                </a:solidFill>
              </a:rPr>
              <a:t>anti-CBDC </a:t>
            </a:r>
            <a:r>
              <a:rPr lang="fr-FR" sz="2800" b="1" dirty="0">
                <a:solidFill>
                  <a:schemeClr val="bg2">
                    <a:lumMod val="10000"/>
                  </a:schemeClr>
                </a:solidFill>
              </a:rPr>
              <a:t>local de crise</a:t>
            </a:r>
            <a:endParaRPr lang="fr-FR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F80C842-52D3-B951-927A-4BFC2C6CEF49}"/>
              </a:ext>
            </a:extLst>
          </p:cNvPr>
          <p:cNvSpPr txBox="1"/>
          <p:nvPr/>
        </p:nvSpPr>
        <p:spPr>
          <a:xfrm>
            <a:off x="5566579" y="4522229"/>
            <a:ext cx="552335" cy="1000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lang="en-US" sz="40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3EACF00-848F-09E1-2347-B8D173B17E17}"/>
              </a:ext>
            </a:extLst>
          </p:cNvPr>
          <p:cNvSpPr txBox="1"/>
          <p:nvPr/>
        </p:nvSpPr>
        <p:spPr>
          <a:xfrm>
            <a:off x="4159831" y="63097"/>
            <a:ext cx="321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chemeClr val="bg2">
                    <a:lumMod val="50000"/>
                  </a:schemeClr>
                </a:solidFill>
              </a:rPr>
              <a:t>Bi-métallisme</a:t>
            </a:r>
            <a:endParaRPr lang="fr-FR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3766C1F-7502-72F1-1860-7EF109B2AC85}"/>
              </a:ext>
            </a:extLst>
          </p:cNvPr>
          <p:cNvSpPr txBox="1"/>
          <p:nvPr/>
        </p:nvSpPr>
        <p:spPr>
          <a:xfrm>
            <a:off x="1619957" y="5938001"/>
            <a:ext cx="7606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2">
                    <a:lumMod val="25000"/>
                  </a:schemeClr>
                </a:solidFill>
              </a:rPr>
              <a:t>Réserve de valeur + Moyen de paiement de tous les jours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2BF826-A755-A764-EFB0-466411FB7603}"/>
              </a:ext>
            </a:extLst>
          </p:cNvPr>
          <p:cNvSpPr/>
          <p:nvPr/>
        </p:nvSpPr>
        <p:spPr>
          <a:xfrm>
            <a:off x="3156191" y="1218408"/>
            <a:ext cx="105368" cy="220090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CFEA2F-2C53-D0E1-384C-B20BF095563B}"/>
              </a:ext>
            </a:extLst>
          </p:cNvPr>
          <p:cNvSpPr/>
          <p:nvPr/>
        </p:nvSpPr>
        <p:spPr>
          <a:xfrm>
            <a:off x="3159363" y="3779696"/>
            <a:ext cx="125306" cy="19699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BDACAB7-5E97-CA12-7D91-C81076769853}"/>
              </a:ext>
            </a:extLst>
          </p:cNvPr>
          <p:cNvSpPr txBox="1"/>
          <p:nvPr/>
        </p:nvSpPr>
        <p:spPr>
          <a:xfrm>
            <a:off x="4432745" y="6394754"/>
            <a:ext cx="28200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@SortieDeBanque – 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V2 </a:t>
            </a:r>
            <a:r>
              <a:rPr lang="fr-FR" sz="1200" i="1" dirty="0" err="1">
                <a:solidFill>
                  <a:prstClr val="black"/>
                </a:solidFill>
                <a:latin typeface="Calibri" panose="020F0502020204030204"/>
              </a:rPr>
              <a:t>Dec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2024</a:t>
            </a:r>
            <a:endParaRPr lang="en-US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50DB0A-DDF9-AF97-B671-DEF5E513462D}"/>
              </a:ext>
            </a:extLst>
          </p:cNvPr>
          <p:cNvSpPr/>
          <p:nvPr/>
        </p:nvSpPr>
        <p:spPr>
          <a:xfrm>
            <a:off x="8698046" y="15079"/>
            <a:ext cx="2103126" cy="332682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6A0109-311D-18ED-EB69-3727DA317F1D}"/>
              </a:ext>
            </a:extLst>
          </p:cNvPr>
          <p:cNvSpPr txBox="1"/>
          <p:nvPr/>
        </p:nvSpPr>
        <p:spPr>
          <a:xfrm>
            <a:off x="2975376" y="592260"/>
            <a:ext cx="5722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chemeClr val="bg2">
                    <a:lumMod val="50000"/>
                  </a:schemeClr>
                </a:solidFill>
              </a:rPr>
              <a:t>contre l'€-numérique et les saisies bancaires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2C29900-F9B0-E98A-14AB-244532DDE95F}"/>
              </a:ext>
            </a:extLst>
          </p:cNvPr>
          <p:cNvSpPr/>
          <p:nvPr/>
        </p:nvSpPr>
        <p:spPr>
          <a:xfrm>
            <a:off x="8375263" y="3135158"/>
            <a:ext cx="2157081" cy="270000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Euro argent plat glyphe icône image libre de droit par ahasoft © #121126228">
            <a:extLst>
              <a:ext uri="{FF2B5EF4-FFF2-40B4-BE49-F238E27FC236}">
                <a16:creationId xmlns:a16="http://schemas.microsoft.com/office/drawing/2014/main" id="{5A4F5527-42E0-6348-15E0-03DD021B0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5" t="9227" r="-1" b="11060"/>
          <a:stretch/>
        </p:blipFill>
        <p:spPr bwMode="auto">
          <a:xfrm>
            <a:off x="9022609" y="4253983"/>
            <a:ext cx="888895" cy="7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E28DF085-E6B4-47FC-E7E7-628F029574D7}"/>
              </a:ext>
            </a:extLst>
          </p:cNvPr>
          <p:cNvSpPr txBox="1"/>
          <p:nvPr/>
        </p:nvSpPr>
        <p:spPr>
          <a:xfrm>
            <a:off x="8449979" y="3148411"/>
            <a:ext cx="203177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effectLst/>
                <a:latin typeface="Inter"/>
              </a:rPr>
              <a:t>⚠️</a:t>
            </a:r>
            <a:r>
              <a:rPr lang="fr-FR" sz="2400" b="1" i="0" dirty="0">
                <a:effectLst/>
                <a:latin typeface="Inter"/>
              </a:rPr>
              <a:t> </a:t>
            </a:r>
            <a:r>
              <a:rPr lang="fr-FR" sz="2200" dirty="0">
                <a:latin typeface="Inter"/>
              </a:rPr>
              <a:t>le </a:t>
            </a:r>
            <a:r>
              <a:rPr lang="fr-FR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cash est retiré de la circulation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6EDD842-D09C-DB6F-0F6A-9076C544FF70}"/>
              </a:ext>
            </a:extLst>
          </p:cNvPr>
          <p:cNvSpPr txBox="1"/>
          <p:nvPr/>
        </p:nvSpPr>
        <p:spPr>
          <a:xfrm>
            <a:off x="8384091" y="5018067"/>
            <a:ext cx="21968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et n'est </a:t>
            </a:r>
            <a:r>
              <a:rPr lang="en-US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plus </a:t>
            </a:r>
            <a:br>
              <a:rPr lang="en-US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</a:br>
            <a:r>
              <a:rPr lang="en-US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souverain !❌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D702DC2B-964C-A350-2282-BD5B26DD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66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64701F5C-06D9-4AB7-E308-D0F4A5625E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45" y="2710590"/>
            <a:ext cx="709310" cy="7061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150DB0A-DDF9-AF97-B671-DEF5E513462D}"/>
              </a:ext>
            </a:extLst>
          </p:cNvPr>
          <p:cNvSpPr/>
          <p:nvPr/>
        </p:nvSpPr>
        <p:spPr>
          <a:xfrm>
            <a:off x="8698045" y="15079"/>
            <a:ext cx="2157081" cy="332682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E737C75F-19EF-CB17-3ADA-225D1AABC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075" y="2479865"/>
            <a:ext cx="841744" cy="96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1A3B7B89-B4FA-856D-0BE2-E0C9FEEA9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7999987" y="2698828"/>
            <a:ext cx="314602" cy="3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0696E3-6480-5A79-3342-9235B8FBC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82" y="2254153"/>
            <a:ext cx="1042250" cy="1042250"/>
          </a:xfrm>
          <a:prstGeom prst="rect">
            <a:avLst/>
          </a:prstGeom>
        </p:spPr>
      </p:pic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6EA5AFAE-792A-9E55-24B6-9FC3C3D971A2}"/>
              </a:ext>
            </a:extLst>
          </p:cNvPr>
          <p:cNvSpPr/>
          <p:nvPr/>
        </p:nvSpPr>
        <p:spPr>
          <a:xfrm>
            <a:off x="8375263" y="3214490"/>
            <a:ext cx="2157081" cy="2609536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19D10C6-604A-8983-751C-66A29A23131D}"/>
              </a:ext>
            </a:extLst>
          </p:cNvPr>
          <p:cNvGrpSpPr/>
          <p:nvPr/>
        </p:nvGrpSpPr>
        <p:grpSpPr>
          <a:xfrm>
            <a:off x="6065131" y="2046514"/>
            <a:ext cx="1504914" cy="1406501"/>
            <a:chOff x="7452608" y="1210533"/>
            <a:chExt cx="1388151" cy="129737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D2A9DC1-52AD-A35B-37A9-04907DAE3238}"/>
                </a:ext>
              </a:extLst>
            </p:cNvPr>
            <p:cNvSpPr/>
            <p:nvPr/>
          </p:nvSpPr>
          <p:spPr>
            <a:xfrm>
              <a:off x="7452608" y="1210533"/>
              <a:ext cx="1311951" cy="129737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44E340F8-9ED9-D066-FB71-FACB2F602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744" y="1324141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06B375AC-FF9A-8760-382D-4EF162A060CC}"/>
              </a:ext>
            </a:extLst>
          </p:cNvPr>
          <p:cNvSpPr txBox="1"/>
          <p:nvPr/>
        </p:nvSpPr>
        <p:spPr>
          <a:xfrm>
            <a:off x="1030437" y="1799100"/>
            <a:ext cx="2077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2">
                    <a:lumMod val="10000"/>
                  </a:schemeClr>
                </a:solidFill>
              </a:rPr>
              <a:t>anti-CBDC</a:t>
            </a:r>
          </a:p>
          <a:p>
            <a:pPr algn="ctr"/>
            <a:r>
              <a:rPr lang="fr-FR" sz="3200" b="1" dirty="0">
                <a:solidFill>
                  <a:schemeClr val="bg2">
                    <a:lumMod val="10000"/>
                  </a:schemeClr>
                </a:solidFill>
              </a:rPr>
              <a:t>global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CA1FAE-4FA2-DBA2-DEBE-7439409A5689}"/>
              </a:ext>
            </a:extLst>
          </p:cNvPr>
          <p:cNvSpPr txBox="1"/>
          <p:nvPr/>
        </p:nvSpPr>
        <p:spPr>
          <a:xfrm>
            <a:off x="3285406" y="1071177"/>
            <a:ext cx="22730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Bitcoin </a:t>
            </a:r>
            <a:b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traceable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F9A9A5-0B44-1721-2865-691897340570}"/>
              </a:ext>
            </a:extLst>
          </p:cNvPr>
          <p:cNvSpPr txBox="1"/>
          <p:nvPr/>
        </p:nvSpPr>
        <p:spPr>
          <a:xfrm>
            <a:off x="5918615" y="1087190"/>
            <a:ext cx="22730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un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traceable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9AC00E-3D55-07A0-B376-09B5530384B5}"/>
              </a:ext>
            </a:extLst>
          </p:cNvPr>
          <p:cNvSpPr txBox="1"/>
          <p:nvPr/>
        </p:nvSpPr>
        <p:spPr>
          <a:xfrm>
            <a:off x="5512796" y="1144958"/>
            <a:ext cx="552335" cy="1000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lang="en-US" sz="4000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A514ED-6DC6-8AE5-1861-5C8DE0EED285}"/>
              </a:ext>
            </a:extLst>
          </p:cNvPr>
          <p:cNvSpPr txBox="1"/>
          <p:nvPr/>
        </p:nvSpPr>
        <p:spPr>
          <a:xfrm>
            <a:off x="3271643" y="3853979"/>
            <a:ext cx="227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fr-FR" sz="36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= Gold ?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472D4BD-342E-0ED9-A1E7-9AEDD3CFF786}"/>
              </a:ext>
            </a:extLst>
          </p:cNvPr>
          <p:cNvSpPr txBox="1"/>
          <p:nvPr/>
        </p:nvSpPr>
        <p:spPr>
          <a:xfrm>
            <a:off x="5990706" y="3827907"/>
            <a:ext cx="227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Silver ?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030E809-6702-A65C-D15C-17EF4C7352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bright="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7596" y="4538367"/>
            <a:ext cx="1044490" cy="104272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15887DE-D5E5-A9B4-A9E7-1BC4536E94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86" y="4617338"/>
            <a:ext cx="1005526" cy="994751"/>
          </a:xfrm>
          <a:prstGeom prst="rect">
            <a:avLst/>
          </a:prstGeom>
        </p:spPr>
      </p:pic>
      <p:pic>
        <p:nvPicPr>
          <p:cNvPr id="3" name="Picture 6" descr="Gold Bar Icon #61843 - Free Icons Library">
            <a:extLst>
              <a:ext uri="{FF2B5EF4-FFF2-40B4-BE49-F238E27FC236}">
                <a16:creationId xmlns:a16="http://schemas.microsoft.com/office/drawing/2014/main" id="{49DA446A-0466-5797-72A7-E7587AEAB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EA0E"/>
              </a:clrFrom>
              <a:clrTo>
                <a:srgbClr val="FFEA0E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8985">
                        <a14:foregroundMark x1="36802" y1="10026" x2="6345" y2="19525"/>
                        <a14:foregroundMark x1="13452" y1="18734" x2="28173" y2="65963"/>
                        <a14:foregroundMark x1="28173" y1="65963" x2="70558" y2="84697"/>
                        <a14:foregroundMark x1="88579" y1="72823" x2="41878" y2="76517"/>
                        <a14:foregroundMark x1="41878" y1="76517" x2="3553" y2="36412"/>
                        <a14:foregroundMark x1="36294" y1="8443" x2="72335" y2="38522"/>
                        <a14:foregroundMark x1="72335" y1="38522" x2="87056" y2="67018"/>
                        <a14:foregroundMark x1="86548" y1="70185" x2="75127" y2="41689"/>
                        <a14:foregroundMark x1="88579" y1="70712" x2="73604" y2="37203"/>
                        <a14:foregroundMark x1="42386" y1="77045" x2="65990" y2="83377"/>
                        <a14:foregroundMark x1="69289" y1="82586" x2="42893" y2="77573"/>
                        <a14:foregroundMark x1="66497" y1="84960" x2="44416" y2="77836"/>
                        <a14:foregroundMark x1="45939" y1="80739" x2="66244" y2="85752"/>
                        <a14:foregroundMark x1="5584" y1="41161" x2="22081" y2="57784"/>
                        <a14:foregroundMark x1="88832" y1="70976" x2="74365" y2="38259"/>
                        <a14:foregroundMark x1="89340" y1="72559" x2="74619" y2="39314"/>
                        <a14:foregroundMark x1="89340" y1="72032" x2="74365" y2="37203"/>
                        <a14:foregroundMark x1="76650" y1="39578" x2="88325" y2="71768"/>
                        <a14:foregroundMark x1="78680" y1="43008" x2="87563" y2="70185"/>
                        <a14:foregroundMark x1="87817" y1="69657" x2="79442" y2="43536"/>
                        <a14:foregroundMark x1="80457" y1="43536" x2="88832" y2="70185"/>
                        <a14:foregroundMark x1="89340" y1="69921" x2="88579" y2="63588"/>
                      </a14:backgroundRemoval>
                    </a14:imgEffect>
                    <a14:imgEffect>
                      <a14:saturation sat="94000"/>
                    </a14:imgEffect>
                    <a14:imgEffect>
                      <a14:brightnessContrast bright="3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002" y="4721244"/>
            <a:ext cx="966888" cy="9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imgs.search.brave.com/f6udgx-JjyHOkYyYMhgimhmE-PNsAiPMRnW34zsnTdY/rs:fit:474:225:1/g:ce/aHR0cHM6Ly90c2Uy/Lm1tLmJpbmcubmV0/L3RoP2lkPU9JUC5p/STFnTDZzRVBFS3JP/RGJxNzd4VjZ3SGFI/YSZwaWQ9QXBp">
            <a:extLst>
              <a:ext uri="{FF2B5EF4-FFF2-40B4-BE49-F238E27FC236}">
                <a16:creationId xmlns:a16="http://schemas.microsoft.com/office/drawing/2014/main" id="{FE086BA4-3516-C304-DFD7-822E9826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  <a14:imgEffect>
                      <a14:sharpenSoften amount="-50000"/>
                    </a14:imgEffect>
                    <a14:imgEffect>
                      <a14:brightnessContrast bright="15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701" y="4601236"/>
            <a:ext cx="1261421" cy="126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A12BBDA-6D2D-5F67-8272-F8305B8FA296}"/>
              </a:ext>
            </a:extLst>
          </p:cNvPr>
          <p:cNvSpPr txBox="1"/>
          <p:nvPr/>
        </p:nvSpPr>
        <p:spPr>
          <a:xfrm>
            <a:off x="897006" y="4158114"/>
            <a:ext cx="223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2">
                    <a:lumMod val="10000"/>
                  </a:schemeClr>
                </a:solidFill>
              </a:rPr>
              <a:t>anti-CBDC </a:t>
            </a:r>
            <a:r>
              <a:rPr lang="fr-FR" sz="2800" b="1" dirty="0">
                <a:solidFill>
                  <a:schemeClr val="bg2">
                    <a:lumMod val="10000"/>
                  </a:schemeClr>
                </a:solidFill>
              </a:rPr>
              <a:t>of </a:t>
            </a:r>
            <a:r>
              <a:rPr lang="fr-FR" sz="2800" b="1" dirty="0" err="1">
                <a:solidFill>
                  <a:schemeClr val="bg2">
                    <a:lumMod val="10000"/>
                  </a:schemeClr>
                </a:solidFill>
              </a:rPr>
              <a:t>crisis</a:t>
            </a:r>
            <a:r>
              <a:rPr lang="fr-FR" sz="2800" b="1" dirty="0">
                <a:solidFill>
                  <a:schemeClr val="bg2">
                    <a:lumMod val="10000"/>
                  </a:schemeClr>
                </a:solidFill>
              </a:rPr>
              <a:t>, local</a:t>
            </a:r>
            <a:endParaRPr lang="fr-FR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F80C842-52D3-B951-927A-4BFC2C6CEF49}"/>
              </a:ext>
            </a:extLst>
          </p:cNvPr>
          <p:cNvSpPr txBox="1"/>
          <p:nvPr/>
        </p:nvSpPr>
        <p:spPr>
          <a:xfrm>
            <a:off x="5566579" y="4522229"/>
            <a:ext cx="552335" cy="1000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lang="en-US" sz="40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3EACF00-848F-09E1-2347-B8D173B17E17}"/>
              </a:ext>
            </a:extLst>
          </p:cNvPr>
          <p:cNvSpPr txBox="1"/>
          <p:nvPr/>
        </p:nvSpPr>
        <p:spPr>
          <a:xfrm>
            <a:off x="4159831" y="63097"/>
            <a:ext cx="321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>
                    <a:lumMod val="50000"/>
                  </a:schemeClr>
                </a:solidFill>
              </a:rPr>
              <a:t>Bi-</a:t>
            </a:r>
            <a:r>
              <a:rPr lang="fr-FR" sz="4000" b="1" dirty="0" err="1">
                <a:solidFill>
                  <a:schemeClr val="bg2">
                    <a:lumMod val="50000"/>
                  </a:schemeClr>
                </a:solidFill>
              </a:rPr>
              <a:t>metallism</a:t>
            </a:r>
            <a:endParaRPr lang="fr-FR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3766C1F-7502-72F1-1860-7EF109B2AC85}"/>
              </a:ext>
            </a:extLst>
          </p:cNvPr>
          <p:cNvSpPr txBox="1"/>
          <p:nvPr/>
        </p:nvSpPr>
        <p:spPr>
          <a:xfrm>
            <a:off x="1619957" y="5938001"/>
            <a:ext cx="7606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2">
                    <a:lumMod val="25000"/>
                  </a:schemeClr>
                </a:solidFill>
              </a:rPr>
              <a:t>Store of Value (</a:t>
            </a:r>
            <a:r>
              <a:rPr lang="fr-FR" sz="2200" b="1" dirty="0" err="1">
                <a:solidFill>
                  <a:schemeClr val="bg2">
                    <a:lumMod val="25000"/>
                  </a:schemeClr>
                </a:solidFill>
              </a:rPr>
              <a:t>SoV</a:t>
            </a:r>
            <a:r>
              <a:rPr lang="fr-FR" sz="2200" b="1" dirty="0">
                <a:solidFill>
                  <a:schemeClr val="bg2">
                    <a:lumMod val="25000"/>
                  </a:schemeClr>
                </a:solidFill>
              </a:rPr>
              <a:t>) + </a:t>
            </a:r>
            <a:r>
              <a:rPr lang="fr-FR" sz="2200" b="1" dirty="0" err="1">
                <a:solidFill>
                  <a:schemeClr val="bg2">
                    <a:lumMod val="25000"/>
                  </a:schemeClr>
                </a:solidFill>
              </a:rPr>
              <a:t>Mean</a:t>
            </a:r>
            <a:r>
              <a:rPr lang="fr-FR" sz="2200" b="1" dirty="0">
                <a:solidFill>
                  <a:schemeClr val="bg2">
                    <a:lumMod val="25000"/>
                  </a:schemeClr>
                </a:solidFill>
              </a:rPr>
              <a:t> of Exchange (</a:t>
            </a:r>
            <a:r>
              <a:rPr lang="fr-FR" sz="2200" b="1" dirty="0" err="1">
                <a:solidFill>
                  <a:schemeClr val="bg2">
                    <a:lumMod val="25000"/>
                  </a:schemeClr>
                </a:solidFill>
              </a:rPr>
              <a:t>MoE</a:t>
            </a:r>
            <a:r>
              <a:rPr lang="fr-FR" sz="2200" b="1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fr-FR" sz="2200" b="1" dirty="0" err="1">
                <a:solidFill>
                  <a:schemeClr val="bg2">
                    <a:lumMod val="25000"/>
                  </a:schemeClr>
                </a:solidFill>
              </a:rPr>
              <a:t>daily</a:t>
            </a:r>
            <a:endParaRPr lang="fr-FR" sz="2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2BF826-A755-A764-EFB0-466411FB7603}"/>
              </a:ext>
            </a:extLst>
          </p:cNvPr>
          <p:cNvSpPr/>
          <p:nvPr/>
        </p:nvSpPr>
        <p:spPr>
          <a:xfrm>
            <a:off x="3203691" y="1218408"/>
            <a:ext cx="105368" cy="220090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CFEA2F-2C53-D0E1-384C-B20BF095563B}"/>
              </a:ext>
            </a:extLst>
          </p:cNvPr>
          <p:cNvSpPr/>
          <p:nvPr/>
        </p:nvSpPr>
        <p:spPr>
          <a:xfrm>
            <a:off x="3218738" y="3779696"/>
            <a:ext cx="125306" cy="19699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BDACAB7-5E97-CA12-7D91-C81076769853}"/>
              </a:ext>
            </a:extLst>
          </p:cNvPr>
          <p:cNvSpPr txBox="1"/>
          <p:nvPr/>
        </p:nvSpPr>
        <p:spPr>
          <a:xfrm>
            <a:off x="4432745" y="6394754"/>
            <a:ext cx="28200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@SortieDeBanque – 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V2 </a:t>
            </a:r>
            <a:r>
              <a:rPr lang="fr-FR" sz="1200" i="1" dirty="0" err="1">
                <a:solidFill>
                  <a:prstClr val="black"/>
                </a:solidFill>
                <a:latin typeface="Calibri" panose="020F0502020204030204"/>
              </a:rPr>
              <a:t>Fev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2024</a:t>
            </a:r>
            <a:endParaRPr lang="en-US" i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6A0109-311D-18ED-EB69-3727DA317F1D}"/>
              </a:ext>
            </a:extLst>
          </p:cNvPr>
          <p:cNvSpPr txBox="1"/>
          <p:nvPr/>
        </p:nvSpPr>
        <p:spPr>
          <a:xfrm>
            <a:off x="2975376" y="592260"/>
            <a:ext cx="5722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 err="1">
                <a:solidFill>
                  <a:schemeClr val="bg2">
                    <a:lumMod val="50000"/>
                  </a:schemeClr>
                </a:solidFill>
              </a:rPr>
              <a:t>against</a:t>
            </a:r>
            <a:r>
              <a:rPr lang="fr-FR" sz="2200" dirty="0">
                <a:solidFill>
                  <a:schemeClr val="bg2">
                    <a:lumMod val="50000"/>
                  </a:schemeClr>
                </a:solidFill>
              </a:rPr>
              <a:t> Digital-€ CBDC and </a:t>
            </a:r>
            <a:r>
              <a:rPr lang="fr-FR" sz="2200" dirty="0" err="1">
                <a:solidFill>
                  <a:schemeClr val="bg2">
                    <a:lumMod val="50000"/>
                  </a:schemeClr>
                </a:solidFill>
              </a:rPr>
              <a:t>bank</a:t>
            </a:r>
            <a:r>
              <a:rPr lang="fr-FR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bg2">
                    <a:lumMod val="50000"/>
                  </a:schemeClr>
                </a:solidFill>
              </a:rPr>
              <a:t>seizure</a:t>
            </a:r>
            <a:endParaRPr lang="fr-F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Picture 4" descr="Euro argent plat glyphe icône image libre de droit par ahasoft © #121126228">
            <a:extLst>
              <a:ext uri="{FF2B5EF4-FFF2-40B4-BE49-F238E27FC236}">
                <a16:creationId xmlns:a16="http://schemas.microsoft.com/office/drawing/2014/main" id="{CB7B4EF0-DFBE-EF71-20FD-65F0ACE49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5" t="9227" r="-1" b="11060"/>
          <a:stretch/>
        </p:blipFill>
        <p:spPr bwMode="auto">
          <a:xfrm>
            <a:off x="9009357" y="4267233"/>
            <a:ext cx="888895" cy="7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941CD397-FDFF-AD5F-5B93-CC4A953AC1ED}"/>
              </a:ext>
            </a:extLst>
          </p:cNvPr>
          <p:cNvSpPr txBox="1"/>
          <p:nvPr/>
        </p:nvSpPr>
        <p:spPr>
          <a:xfrm>
            <a:off x="8375262" y="3227742"/>
            <a:ext cx="21570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effectLst/>
                <a:latin typeface="Inter"/>
              </a:rPr>
              <a:t>⚠️</a:t>
            </a:r>
            <a:r>
              <a:rPr lang="fr-FR" sz="2000" b="1" i="0" dirty="0">
                <a:effectLst/>
                <a:latin typeface="Inter"/>
              </a:rPr>
              <a:t> </a:t>
            </a:r>
            <a:r>
              <a:rPr lang="fr-FR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cash </a:t>
            </a:r>
            <a:r>
              <a:rPr lang="fr-FR" sz="22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is</a:t>
            </a:r>
            <a:br>
              <a:rPr lang="fr-FR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</a:br>
            <a:r>
              <a:rPr lang="fr-FR" sz="22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taken</a:t>
            </a:r>
            <a:r>
              <a:rPr lang="fr-FR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out of circulation</a:t>
            </a:r>
            <a:endParaRPr kumimoji="0" lang="fr-FR" sz="2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976239C-DA53-8637-005E-42DA610B9361}"/>
              </a:ext>
            </a:extLst>
          </p:cNvPr>
          <p:cNvSpPr txBox="1"/>
          <p:nvPr/>
        </p:nvSpPr>
        <p:spPr>
          <a:xfrm>
            <a:off x="8410595" y="5004813"/>
            <a:ext cx="21570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&amp; </a:t>
            </a:r>
            <a:r>
              <a:rPr lang="en-US" sz="2200" b="1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not</a:t>
            </a:r>
            <a:r>
              <a:rPr lang="en-US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sovereign</a:t>
            </a:r>
          </a:p>
          <a:p>
            <a:pPr algn="ctr">
              <a:defRPr/>
            </a:pPr>
            <a:r>
              <a:rPr lang="en-US" sz="2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anymore !❌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23993982-FE59-CC8D-1E2B-41472497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3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C858FA5-B355-8CFC-E65C-135804455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47" y="1501813"/>
            <a:ext cx="1600577" cy="16005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BB2B54-3EAA-7A0E-273B-B19475B8D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63" y="4544626"/>
            <a:ext cx="1297374" cy="1297374"/>
          </a:xfrm>
          <a:prstGeom prst="rect">
            <a:avLst/>
          </a:prstGeom>
        </p:spPr>
      </p:pic>
      <p:pic>
        <p:nvPicPr>
          <p:cNvPr id="8" name="Picture 2" descr="Logo, logos, monero icon - Free download on Iconfinder">
            <a:extLst>
              <a:ext uri="{FF2B5EF4-FFF2-40B4-BE49-F238E27FC236}">
                <a16:creationId xmlns:a16="http://schemas.microsoft.com/office/drawing/2014/main" id="{32A1136F-2D69-5189-18EF-D706FC3E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492" y="2835729"/>
            <a:ext cx="1470959" cy="147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4DDF8DF-B7A2-B32D-5FDF-5932C30FB219}"/>
              </a:ext>
            </a:extLst>
          </p:cNvPr>
          <p:cNvSpPr txBox="1"/>
          <p:nvPr/>
        </p:nvSpPr>
        <p:spPr>
          <a:xfrm>
            <a:off x="1290207" y="1530751"/>
            <a:ext cx="22560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June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(Ğ1)</a:t>
            </a:r>
            <a:endParaRPr lang="fr-FR" sz="28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monnaie-libre.fr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A90F743-B568-6BE5-CC4B-B2CC74B94B00}"/>
              </a:ext>
            </a:extLst>
          </p:cNvPr>
          <p:cNvSpPr txBox="1"/>
          <p:nvPr/>
        </p:nvSpPr>
        <p:spPr>
          <a:xfrm>
            <a:off x="6932171" y="3151598"/>
            <a:ext cx="29062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accent1">
                    <a:lumMod val="50000"/>
                  </a:schemeClr>
                </a:solidFill>
              </a:rPr>
              <a:t>Monero</a:t>
            </a:r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(XMR)</a:t>
            </a:r>
          </a:p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getmonero.org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EAB4BCC-1047-1A73-A756-01966B11D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98" y="2482010"/>
            <a:ext cx="1578600" cy="140241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1F77C36-EED5-9C63-BCDE-7888DE19F017}"/>
              </a:ext>
            </a:extLst>
          </p:cNvPr>
          <p:cNvSpPr txBox="1"/>
          <p:nvPr/>
        </p:nvSpPr>
        <p:spPr>
          <a:xfrm>
            <a:off x="1369623" y="3918517"/>
            <a:ext cx="2150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Commu</a:t>
            </a:r>
            <a:r>
              <a:rPr lang="en-US" sz="1400" i="1" dirty="0"/>
              <a:t> et </a:t>
            </a:r>
            <a:r>
              <a:rPr lang="en-US" sz="1400" i="1" dirty="0" err="1"/>
              <a:t>évènements</a:t>
            </a:r>
            <a:r>
              <a:rPr lang="en-US" sz="1400" i="1" dirty="0"/>
              <a:t> :</a:t>
            </a:r>
          </a:p>
          <a:p>
            <a:pPr algn="ctr"/>
            <a:r>
              <a:rPr lang="en-US" sz="1400" i="1" dirty="0"/>
              <a:t>carte.monnaie-libre.fr/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7149951-4C07-85BF-B32E-55337470F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07" y="4471801"/>
            <a:ext cx="1514650" cy="140922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79DB0D4-6E61-0E09-88FA-49E1CD866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74" y="4471801"/>
            <a:ext cx="1504638" cy="140922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78D1F7F-9841-293B-02BB-843286ECC5D3}"/>
              </a:ext>
            </a:extLst>
          </p:cNvPr>
          <p:cNvSpPr txBox="1"/>
          <p:nvPr/>
        </p:nvSpPr>
        <p:spPr>
          <a:xfrm>
            <a:off x="5936071" y="5878609"/>
            <a:ext cx="19313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Communautés</a:t>
            </a:r>
            <a:r>
              <a:rPr lang="en-US" sz="1400" i="1" dirty="0"/>
              <a:t> :</a:t>
            </a:r>
          </a:p>
          <a:p>
            <a:pPr algn="ctr"/>
            <a:r>
              <a:rPr lang="en-US" sz="1400" i="1" dirty="0"/>
              <a:t>decouvrebitcoin.fr/</a:t>
            </a:r>
            <a:br>
              <a:rPr lang="en-US" sz="1400" i="1" dirty="0"/>
            </a:br>
            <a:r>
              <a:rPr lang="en-US" sz="1400" i="1" dirty="0" err="1"/>
              <a:t>ambassadeurs</a:t>
            </a:r>
            <a:r>
              <a:rPr lang="en-US" sz="1400" i="1" dirty="0"/>
              <a:t>/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EC56C8-EB7B-6598-09BB-D4075794479D}"/>
              </a:ext>
            </a:extLst>
          </p:cNvPr>
          <p:cNvSpPr txBox="1"/>
          <p:nvPr/>
        </p:nvSpPr>
        <p:spPr>
          <a:xfrm>
            <a:off x="7646157" y="5850794"/>
            <a:ext cx="19313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/>
              <a:t>Commerces</a:t>
            </a:r>
            <a:r>
              <a:rPr lang="en-US" sz="1400" i="1" dirty="0"/>
              <a:t> :</a:t>
            </a:r>
          </a:p>
          <a:p>
            <a:pPr algn="ctr"/>
            <a:r>
              <a:rPr lang="en-US" sz="1400" i="1" dirty="0"/>
              <a:t>btcmap.org/map/</a:t>
            </a:r>
          </a:p>
          <a:p>
            <a:pPr algn="ctr"/>
            <a:r>
              <a:rPr lang="en-US" sz="1400" i="1" dirty="0"/>
              <a:t>&amp;  payerenbitcoin.fr/   </a:t>
            </a:r>
            <a:r>
              <a:rPr lang="en-US" sz="1400" i="1" dirty="0">
                <a:solidFill>
                  <a:schemeClr val="bg1">
                    <a:lumMod val="95000"/>
                  </a:schemeClr>
                </a:solidFill>
              </a:rPr>
              <a:t> .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5E65F8-88B9-2D30-6503-96215923E8CE}"/>
              </a:ext>
            </a:extLst>
          </p:cNvPr>
          <p:cNvSpPr txBox="1"/>
          <p:nvPr/>
        </p:nvSpPr>
        <p:spPr>
          <a:xfrm>
            <a:off x="2418213" y="5806015"/>
            <a:ext cx="287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Bitcoin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(BTC)</a:t>
            </a:r>
          </a:p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bitcoin.org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346BE7-90F8-38DE-123C-7CBF0A3017E3}"/>
              </a:ext>
            </a:extLst>
          </p:cNvPr>
          <p:cNvSpPr txBox="1"/>
          <p:nvPr/>
        </p:nvSpPr>
        <p:spPr>
          <a:xfrm>
            <a:off x="3017550" y="692578"/>
            <a:ext cx="3224723" cy="4924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fr-FR" sz="2600" b="1" dirty="0">
                <a:ln/>
                <a:solidFill>
                  <a:schemeClr val="accent1"/>
                </a:solidFill>
              </a:rPr>
              <a:t>Unissons-nos forces ! </a:t>
            </a:r>
            <a:endParaRPr lang="en-US" sz="2600" b="1" dirty="0">
              <a:ln/>
              <a:solidFill>
                <a:schemeClr val="accent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E3B617-53B4-2A60-1311-393CDCD4CE4E}"/>
              </a:ext>
            </a:extLst>
          </p:cNvPr>
          <p:cNvSpPr txBox="1"/>
          <p:nvPr/>
        </p:nvSpPr>
        <p:spPr>
          <a:xfrm>
            <a:off x="551343" y="133394"/>
            <a:ext cx="9477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Monnaies décentralisées souveraines : Bitcoin en racine commune !</a:t>
            </a:r>
            <a:endParaRPr lang="en-US" sz="2400" dirty="0"/>
          </a:p>
        </p:txBody>
      </p:sp>
      <p:pic>
        <p:nvPicPr>
          <p:cNvPr id="37" name="Picture 6" descr="Google (Android 12L)">
            <a:extLst>
              <a:ext uri="{FF2B5EF4-FFF2-40B4-BE49-F238E27FC236}">
                <a16:creationId xmlns:a16="http://schemas.microsoft.com/office/drawing/2014/main" id="{C51C0488-2F3C-7721-4990-88BA9FFA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44" y="698181"/>
            <a:ext cx="453508" cy="45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1F7579DC-4FA9-FB1B-4E43-7902956F6A89}"/>
              </a:ext>
            </a:extLst>
          </p:cNvPr>
          <p:cNvSpPr txBox="1">
            <a:spLocks/>
          </p:cNvSpPr>
          <p:nvPr/>
        </p:nvSpPr>
        <p:spPr>
          <a:xfrm rot="16200000">
            <a:off x="-450524" y="2457630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06/23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3ACC2B94-2D5C-AED3-7F1C-127D763D6E61}"/>
              </a:ext>
            </a:extLst>
          </p:cNvPr>
          <p:cNvCxnSpPr>
            <a:cxnSpLocks/>
          </p:cNvCxnSpPr>
          <p:nvPr/>
        </p:nvCxnSpPr>
        <p:spPr>
          <a:xfrm flipH="1" flipV="1">
            <a:off x="4792648" y="1372291"/>
            <a:ext cx="0" cy="446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3">
            <a:extLst>
              <a:ext uri="{FF2B5EF4-FFF2-40B4-BE49-F238E27FC236}">
                <a16:creationId xmlns:a16="http://schemas.microsoft.com/office/drawing/2014/main" id="{E8A04534-E83F-60AF-9793-F5617B61D37F}"/>
              </a:ext>
            </a:extLst>
          </p:cNvPr>
          <p:cNvSpPr/>
          <p:nvPr/>
        </p:nvSpPr>
        <p:spPr>
          <a:xfrm>
            <a:off x="4706846" y="5152659"/>
            <a:ext cx="169954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5F5E800-EEAF-0CC1-2776-8A0D7FD2F5C4}"/>
              </a:ext>
            </a:extLst>
          </p:cNvPr>
          <p:cNvSpPr txBox="1"/>
          <p:nvPr/>
        </p:nvSpPr>
        <p:spPr>
          <a:xfrm>
            <a:off x="4842274" y="4965933"/>
            <a:ext cx="1064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2008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91572CC-1341-F8BE-1CC1-738C5C322BB1}"/>
              </a:ext>
            </a:extLst>
          </p:cNvPr>
          <p:cNvSpPr/>
          <p:nvPr/>
        </p:nvSpPr>
        <p:spPr>
          <a:xfrm>
            <a:off x="4706846" y="3424316"/>
            <a:ext cx="169954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5F73CB8-4092-E15F-C21B-F63D0E8A9DCA}"/>
              </a:ext>
            </a:extLst>
          </p:cNvPr>
          <p:cNvSpPr txBox="1"/>
          <p:nvPr/>
        </p:nvSpPr>
        <p:spPr>
          <a:xfrm>
            <a:off x="4810835" y="3275451"/>
            <a:ext cx="1169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EFECFEE-E7ED-B4CB-CBA7-DAA68798A991}"/>
              </a:ext>
            </a:extLst>
          </p:cNvPr>
          <p:cNvSpPr txBox="1"/>
          <p:nvPr/>
        </p:nvSpPr>
        <p:spPr>
          <a:xfrm>
            <a:off x="4605261" y="2000856"/>
            <a:ext cx="157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2017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8D13624-D0EB-3789-1BBB-D0FF5D4CADC5}"/>
              </a:ext>
            </a:extLst>
          </p:cNvPr>
          <p:cNvSpPr/>
          <p:nvPr/>
        </p:nvSpPr>
        <p:spPr>
          <a:xfrm>
            <a:off x="4718721" y="2180739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D21982-A6EE-04D4-227C-8296F951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20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EB7817-E168-4C54-A112-A79DDCDB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31C5B7-3FF3-3D05-AD80-D4FA8AD5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307" y="891540"/>
            <a:ext cx="7195381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400" dirty="0"/>
              <a:t>Etat des </a:t>
            </a:r>
            <a:r>
              <a:rPr lang="en-US" sz="8400" dirty="0" err="1"/>
              <a:t>lieux</a:t>
            </a:r>
            <a:r>
              <a:rPr lang="en-US" sz="8400" dirty="0"/>
              <a:t> pratique </a:t>
            </a:r>
            <a:r>
              <a:rPr lang="en-US" sz="8400" dirty="0" err="1"/>
              <a:t>en</a:t>
            </a:r>
            <a:r>
              <a:rPr lang="en-US" sz="8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58AEE7-96E5-490E-93E2-263A0D51B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8" descr="Google (Android 12L)">
            <a:extLst>
              <a:ext uri="{FF2B5EF4-FFF2-40B4-BE49-F238E27FC236}">
                <a16:creationId xmlns:a16="http://schemas.microsoft.com/office/drawing/2014/main" id="{14F22AF0-1B14-A320-5600-5FFDFAE6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44" y="3799787"/>
            <a:ext cx="1087675" cy="102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74291D-27A8-BE79-3354-8D5C8F9F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15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5C3026-E3CE-BE6D-DD3D-D1CB37940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87" y="1361884"/>
            <a:ext cx="4267545" cy="3970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DC00BB7-7BC8-8402-6FFD-9BCF40E72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1884"/>
            <a:ext cx="4239336" cy="39705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FAC7D5-A819-CCBE-A75E-D8FA64A1598A}"/>
              </a:ext>
            </a:extLst>
          </p:cNvPr>
          <p:cNvSpPr txBox="1"/>
          <p:nvPr/>
        </p:nvSpPr>
        <p:spPr>
          <a:xfrm>
            <a:off x="1261388" y="5437825"/>
            <a:ext cx="48293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Communautés</a:t>
            </a:r>
            <a:endParaRPr lang="en-US" sz="2400" dirty="0"/>
          </a:p>
          <a:p>
            <a:pPr algn="ctr"/>
            <a:r>
              <a:rPr lang="en-US" sz="2000" i="1" dirty="0"/>
              <a:t>  </a:t>
            </a:r>
            <a:r>
              <a:rPr lang="en-US" sz="2000" i="1" dirty="0">
                <a:hlinkClick r:id="rId5"/>
              </a:rPr>
              <a:t>btcmap.org/</a:t>
            </a:r>
            <a:r>
              <a:rPr lang="en-US" sz="2000" i="1" dirty="0" err="1">
                <a:hlinkClick r:id="rId5"/>
              </a:rPr>
              <a:t>map?communitiesOnly</a:t>
            </a:r>
            <a:br>
              <a:rPr lang="en-US" sz="2000" i="1" dirty="0"/>
            </a:br>
            <a:r>
              <a:rPr lang="en-US" sz="2000" i="1" dirty="0"/>
              <a:t>et  </a:t>
            </a:r>
            <a:r>
              <a:rPr lang="en-US" sz="2000" i="1" dirty="0">
                <a:hlinkClick r:id="rId6"/>
              </a:rPr>
              <a:t>decouvrebitcoin.fr/</a:t>
            </a:r>
            <a:r>
              <a:rPr lang="en-US" sz="2000" i="1" dirty="0" err="1">
                <a:hlinkClick r:id="rId6"/>
              </a:rPr>
              <a:t>ambassadeurs</a:t>
            </a:r>
            <a:r>
              <a:rPr lang="en-US" sz="2000" i="1" dirty="0">
                <a:hlinkClick r:id="rId6"/>
              </a:rPr>
              <a:t>/</a:t>
            </a:r>
            <a:endParaRPr lang="en-US" sz="2000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8F3A4B-E277-3EA3-9B2D-EF80E34733BD}"/>
              </a:ext>
            </a:extLst>
          </p:cNvPr>
          <p:cNvSpPr txBox="1"/>
          <p:nvPr/>
        </p:nvSpPr>
        <p:spPr>
          <a:xfrm>
            <a:off x="5617158" y="5441867"/>
            <a:ext cx="5441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Commerces</a:t>
            </a:r>
            <a:endParaRPr lang="en-US" sz="2400" dirty="0"/>
          </a:p>
          <a:p>
            <a:pPr algn="ctr"/>
            <a:r>
              <a:rPr lang="en-US" sz="2000" i="1" dirty="0">
                <a:hlinkClick r:id="rId7" action="ppaction://hlinkfile"/>
              </a:rPr>
              <a:t>btcmap.org/map/</a:t>
            </a:r>
            <a:r>
              <a:rPr lang="en-US" sz="2000" i="1" dirty="0"/>
              <a:t>   &amp;  </a:t>
            </a:r>
            <a:r>
              <a:rPr lang="en-US" sz="2000" i="1" dirty="0">
                <a:hlinkClick r:id="rId8" action="ppaction://hlinkfile"/>
              </a:rPr>
              <a:t>payerenbitcoin.fr/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AB29CA-0A24-4563-A758-832913CCFE62}"/>
              </a:ext>
            </a:extLst>
          </p:cNvPr>
          <p:cNvSpPr txBox="1"/>
          <p:nvPr/>
        </p:nvSpPr>
        <p:spPr>
          <a:xfrm>
            <a:off x="1368369" y="261970"/>
            <a:ext cx="94447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Démocratisation : </a:t>
            </a:r>
            <a:r>
              <a:rPr lang="fr-FR" sz="2800" dirty="0"/>
              <a:t>La France est en retard, </a:t>
            </a:r>
            <a:br>
              <a:rPr lang="fr-FR" sz="2800" dirty="0"/>
            </a:br>
            <a:r>
              <a:rPr lang="fr-FR" sz="2800" dirty="0"/>
              <a:t>à nous d'accélérer !               </a:t>
            </a:r>
            <a:r>
              <a:rPr lang="fr-FR" sz="2000" dirty="0"/>
              <a:t>Et oui, personne ne nous paiera pour le faire </a:t>
            </a:r>
            <a:endParaRPr lang="en-US" sz="2400" dirty="0"/>
          </a:p>
        </p:txBody>
      </p:sp>
      <p:pic>
        <p:nvPicPr>
          <p:cNvPr id="10" name="Picture 8" descr="Google (Android 12L)">
            <a:extLst>
              <a:ext uri="{FF2B5EF4-FFF2-40B4-BE49-F238E27FC236}">
                <a16:creationId xmlns:a16="http://schemas.microsoft.com/office/drawing/2014/main" id="{B380DAC7-6E93-C053-6C17-AE81771FE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064" y="704748"/>
            <a:ext cx="486130" cy="4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926EF6C-5883-549D-E575-830F068E0681}"/>
              </a:ext>
            </a:extLst>
          </p:cNvPr>
          <p:cNvSpPr txBox="1"/>
          <p:nvPr/>
        </p:nvSpPr>
        <p:spPr>
          <a:xfrm>
            <a:off x="7624690" y="6229340"/>
            <a:ext cx="30482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/>
              <a:t>Sortie de Banque - Sept 2023</a:t>
            </a:r>
            <a:endParaRPr lang="en-US" sz="1600" i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A0D4557-5248-B3E2-0A4D-DE1660621E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1" y="5332384"/>
            <a:ext cx="1498162" cy="142245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9365C3-D793-1479-B59B-2826EF2C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EAF46E-8731-B200-4B35-DFAC8AD758DA}"/>
              </a:ext>
            </a:extLst>
          </p:cNvPr>
          <p:cNvSpPr/>
          <p:nvPr/>
        </p:nvSpPr>
        <p:spPr>
          <a:xfrm>
            <a:off x="8847797" y="0"/>
            <a:ext cx="3344203" cy="337807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0D1FF1-E65F-101C-F081-8315FD4A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56" y="561622"/>
            <a:ext cx="3582685" cy="2867378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Faut-il vraiment </a:t>
            </a:r>
            <a:br>
              <a:rPr lang="fr-FR" sz="3600" dirty="0"/>
            </a:br>
            <a:r>
              <a:rPr lang="fr-FR" sz="3600" dirty="0"/>
              <a:t>faire un dessin ? </a:t>
            </a:r>
            <a:br>
              <a:rPr lang="fr-FR" sz="3600" dirty="0"/>
            </a:br>
            <a:br>
              <a:rPr lang="fr-FR" sz="3600" dirty="0"/>
            </a:br>
            <a:r>
              <a:rPr lang="fr-FR" sz="2800" b="1" dirty="0">
                <a:solidFill>
                  <a:srgbClr val="C00000"/>
                </a:solidFill>
              </a:rPr>
              <a:t>Situation économique de la France</a:t>
            </a:r>
            <a:br>
              <a:rPr lang="fr-FR" sz="2800" dirty="0"/>
            </a:br>
            <a:r>
              <a:rPr lang="fr-FR" sz="2400" i="1" dirty="0" err="1"/>
              <a:t>Oct</a:t>
            </a:r>
            <a:r>
              <a:rPr lang="fr-FR" sz="2400" i="1" dirty="0"/>
              <a:t> 2022</a:t>
            </a:r>
            <a:endParaRPr lang="en-US" sz="3600" i="1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94930A3-D9B3-4CB3-2671-94A7FB102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397" y="3064935"/>
            <a:ext cx="3197937" cy="352213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653156-AD4E-744D-4E69-0E04875DC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8334" y="2988735"/>
            <a:ext cx="2676205" cy="35842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63E2DFD-FB86-0396-F188-17361C98A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72" y="121357"/>
            <a:ext cx="4200261" cy="2867378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C0F008EB-82A8-6D7F-54EB-CB61F294937E}"/>
              </a:ext>
            </a:extLst>
          </p:cNvPr>
          <p:cNvSpPr txBox="1">
            <a:spLocks/>
          </p:cNvSpPr>
          <p:nvPr/>
        </p:nvSpPr>
        <p:spPr>
          <a:xfrm rot="16200000">
            <a:off x="9709873" y="1165948"/>
            <a:ext cx="2951947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@SortieDeBanque  – 2022 – v1.7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F08CF8-DA82-21FC-E39F-884FB72B0CF7}"/>
              </a:ext>
            </a:extLst>
          </p:cNvPr>
          <p:cNvSpPr txBox="1"/>
          <p:nvPr/>
        </p:nvSpPr>
        <p:spPr>
          <a:xfrm>
            <a:off x="5328356" y="457329"/>
            <a:ext cx="15352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2">
                    <a:lumMod val="50000"/>
                  </a:schemeClr>
                </a:solidFill>
              </a:rPr>
              <a:t>Situation éco de la France</a:t>
            </a:r>
            <a:br>
              <a:rPr lang="fr-FR" sz="1800" b="1" dirty="0">
                <a:solidFill>
                  <a:srgbClr val="C00000"/>
                </a:solidFill>
              </a:rPr>
            </a:br>
            <a:r>
              <a:rPr lang="fr-FR" sz="1800" dirty="0" err="1"/>
              <a:t>Oct</a:t>
            </a:r>
            <a:r>
              <a:rPr lang="fr-FR" sz="1800" dirty="0"/>
              <a:t> 2022</a:t>
            </a:r>
          </a:p>
          <a:p>
            <a:pPr algn="ctr"/>
            <a:endParaRPr lang="fr-FR" dirty="0"/>
          </a:p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L'austérité approche</a:t>
            </a:r>
          </a:p>
          <a:p>
            <a:pPr algn="ctr"/>
            <a:r>
              <a:rPr lang="fr-FR" sz="1400" b="1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 o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n sort des banques !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92ED65B-80EF-9487-ADA1-21B7E530BD97}"/>
              </a:ext>
            </a:extLst>
          </p:cNvPr>
          <p:cNvSpPr txBox="1"/>
          <p:nvPr/>
        </p:nvSpPr>
        <p:spPr>
          <a:xfrm>
            <a:off x="448432" y="3632414"/>
            <a:ext cx="4808814" cy="3471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Risques probables</a:t>
            </a:r>
            <a:r>
              <a:rPr lang="fr-FR" sz="1800" b="1" dirty="0">
                <a:solidFill>
                  <a:srgbClr val="C00000"/>
                </a:solidFill>
              </a:rPr>
              <a:t> :</a:t>
            </a:r>
            <a:br>
              <a:rPr lang="fr-FR" sz="1800" dirty="0"/>
            </a:br>
            <a:r>
              <a:rPr lang="fr-FR" sz="1800" dirty="0"/>
              <a:t>- </a:t>
            </a:r>
            <a:r>
              <a:rPr lang="fr-FR" sz="1800" u="sng" dirty="0"/>
              <a:t>austérité</a:t>
            </a:r>
            <a:r>
              <a:rPr lang="fr-FR" sz="1800" dirty="0"/>
              <a:t> comme en </a:t>
            </a:r>
            <a:r>
              <a:rPr lang="fr-FR" sz="1800" dirty="0" err="1"/>
              <a:t>Grêce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2010 suite aux </a:t>
            </a:r>
            <a:r>
              <a:rPr lang="en-US" sz="1800" dirty="0" err="1"/>
              <a:t>idioties</a:t>
            </a:r>
            <a:r>
              <a:rPr lang="en-US" sz="1800" dirty="0"/>
              <a:t> de JP </a:t>
            </a:r>
            <a:r>
              <a:rPr lang="en-US" dirty="0"/>
              <a:t>Morgan (</a:t>
            </a:r>
            <a:r>
              <a:rPr lang="en-US" dirty="0" err="1"/>
              <a:t>dette</a:t>
            </a:r>
            <a:r>
              <a:rPr lang="en-US" dirty="0"/>
              <a:t> &gt; 170% PIB)</a:t>
            </a:r>
          </a:p>
          <a:p>
            <a:r>
              <a:rPr lang="en-US" sz="1800" dirty="0"/>
              <a:t>- </a:t>
            </a:r>
            <a:r>
              <a:rPr lang="en-US" u="sng" dirty="0" err="1"/>
              <a:t>b</a:t>
            </a:r>
            <a:r>
              <a:rPr lang="en-US" sz="1800" u="sng" dirty="0" err="1"/>
              <a:t>ankruns</a:t>
            </a:r>
            <a:r>
              <a:rPr lang="en-US" sz="1800" dirty="0"/>
              <a:t> : guichet </a:t>
            </a:r>
            <a:r>
              <a:rPr lang="en-US" sz="1800" dirty="0" err="1"/>
              <a:t>fermés</a:t>
            </a:r>
            <a:r>
              <a:rPr lang="en-US" sz="1800" dirty="0"/>
              <a:t>, les </a:t>
            </a:r>
            <a:r>
              <a:rPr lang="en-US" sz="1800" dirty="0" err="1"/>
              <a:t>yeux</a:t>
            </a:r>
            <a:r>
              <a:rPr lang="en-US" sz="1800" dirty="0"/>
              <a:t> pour </a:t>
            </a:r>
            <a:r>
              <a:rPr lang="en-US" sz="1800" dirty="0" err="1"/>
              <a:t>pleurer</a:t>
            </a:r>
            <a:br>
              <a:rPr lang="en-US" sz="1800" dirty="0"/>
            </a:br>
            <a:r>
              <a:rPr lang="en-US" sz="1800" dirty="0"/>
              <a:t>- </a:t>
            </a:r>
            <a:r>
              <a:rPr lang="en-US" sz="1800" u="sng" dirty="0"/>
              <a:t>devaluations</a:t>
            </a:r>
            <a:r>
              <a:rPr lang="en-US" sz="1800" dirty="0"/>
              <a:t> de l'€</a:t>
            </a:r>
            <a:r>
              <a:rPr lang="en-US" sz="1800" dirty="0" err="1"/>
              <a:t>uro</a:t>
            </a:r>
            <a:r>
              <a:rPr lang="en-US" sz="1800" dirty="0"/>
              <a:t>, </a:t>
            </a:r>
            <a:r>
              <a:rPr lang="en-US" sz="1800" u="sng" dirty="0"/>
              <a:t>hyperinflation</a:t>
            </a:r>
          </a:p>
          <a:p>
            <a:r>
              <a:rPr lang="fr-FR" sz="1800" dirty="0"/>
              <a:t>- saisie des </a:t>
            </a:r>
            <a:r>
              <a:rPr lang="fr-FR" sz="1800" u="sng" dirty="0"/>
              <a:t>épargnes</a:t>
            </a:r>
            <a:r>
              <a:rPr lang="fr-FR" sz="1800" dirty="0"/>
              <a:t> (livrets A, etc)</a:t>
            </a:r>
            <a:br>
              <a:rPr lang="fr-FR" sz="1800" dirty="0"/>
            </a:br>
            <a:r>
              <a:rPr lang="fr-FR" sz="1800" dirty="0"/>
              <a:t>- mise en place d'</a:t>
            </a:r>
            <a:r>
              <a:rPr lang="fr-FR" sz="1800" u="sng" dirty="0"/>
              <a:t>€-numérique CBDC </a:t>
            </a:r>
            <a:r>
              <a:rPr lang="fr-FR" sz="1800" dirty="0"/>
              <a:t>cauchemar</a:t>
            </a:r>
          </a:p>
          <a:p>
            <a:r>
              <a:rPr lang="fr-FR" sz="1600" dirty="0"/>
              <a:t>(</a:t>
            </a:r>
            <a:r>
              <a:rPr lang="fr-FR" sz="1600" dirty="0" err="1"/>
              <a:t>bankruns</a:t>
            </a:r>
            <a:r>
              <a:rPr lang="fr-FR" sz="1600" dirty="0"/>
              <a:t> comme au Nigeria avec le e-Naira)</a:t>
            </a:r>
          </a:p>
          <a:p>
            <a:pPr algn="ctr"/>
            <a:br>
              <a:rPr lang="fr-FR" sz="1800" dirty="0"/>
            </a:br>
            <a:r>
              <a:rPr lang="fr-FR" sz="2400" b="1" dirty="0">
                <a:solidFill>
                  <a:srgbClr val="C00000"/>
                </a:solidFill>
              </a:rPr>
              <a:t>STOP</a:t>
            </a:r>
            <a:r>
              <a:rPr lang="fr-FR" sz="2400" b="1" dirty="0"/>
              <a:t> </a:t>
            </a:r>
            <a:endParaRPr lang="fr-FR" sz="18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7C38BE-DB0E-CDE8-962E-541DD91B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34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E730EF8-A838-E527-4AB9-A41031C2F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29" y="669846"/>
            <a:ext cx="3453770" cy="58247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092734-2A6F-1486-0D5F-C494EEE54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30" y="542444"/>
            <a:ext cx="4965700" cy="26682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D7B94D-A788-56E6-EDC6-2D60C73B6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71" y="3604015"/>
            <a:ext cx="4731659" cy="29237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BEAD830-663E-C32C-3F99-D94F32CB53C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96" y="5359064"/>
            <a:ext cx="2819107" cy="124826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D6EAE1C-A616-4B5E-D4DD-FD0A13C82241}"/>
              </a:ext>
            </a:extLst>
          </p:cNvPr>
          <p:cNvSpPr txBox="1"/>
          <p:nvPr/>
        </p:nvSpPr>
        <p:spPr>
          <a:xfrm>
            <a:off x="1575478" y="74474"/>
            <a:ext cx="2803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Maraichers FR</a:t>
            </a:r>
            <a:endParaRPr lang="en-US" sz="2400" dirty="0"/>
          </a:p>
        </p:txBody>
      </p:sp>
      <p:pic>
        <p:nvPicPr>
          <p:cNvPr id="14" name="Picture 6" descr="Google (Android 12L)">
            <a:extLst>
              <a:ext uri="{FF2B5EF4-FFF2-40B4-BE49-F238E27FC236}">
                <a16:creationId xmlns:a16="http://schemas.microsoft.com/office/drawing/2014/main" id="{24713415-87C7-5456-7DE1-9E1A62938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844" y="88936"/>
            <a:ext cx="453508" cy="45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2ECF65D-E72C-4659-D761-9B568E6C44CF}"/>
              </a:ext>
            </a:extLst>
          </p:cNvPr>
          <p:cNvSpPr txBox="1"/>
          <p:nvPr/>
        </p:nvSpPr>
        <p:spPr>
          <a:xfrm>
            <a:off x="987928" y="6422659"/>
            <a:ext cx="3391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https://t.me/SortieDeBanque/87</a:t>
            </a:r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977B65B-32BA-C4AA-868A-E2BC79E74A01}"/>
              </a:ext>
            </a:extLst>
          </p:cNvPr>
          <p:cNvGrpSpPr/>
          <p:nvPr/>
        </p:nvGrpSpPr>
        <p:grpSpPr>
          <a:xfrm>
            <a:off x="3636598" y="935769"/>
            <a:ext cx="2985500" cy="913488"/>
            <a:chOff x="3863352" y="1472237"/>
            <a:chExt cx="3443010" cy="1053475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6D105ED-B513-4F1B-E538-842F98948ABA}"/>
                </a:ext>
              </a:extLst>
            </p:cNvPr>
            <p:cNvSpPr/>
            <p:nvPr/>
          </p:nvSpPr>
          <p:spPr>
            <a:xfrm>
              <a:off x="3863352" y="1472237"/>
              <a:ext cx="3116007" cy="105347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41A105E-6880-C51A-50BA-6C6EF23C87FF}"/>
                </a:ext>
              </a:extLst>
            </p:cNvPr>
            <p:cNvSpPr txBox="1"/>
            <p:nvPr/>
          </p:nvSpPr>
          <p:spPr>
            <a:xfrm>
              <a:off x="4400112" y="1552486"/>
              <a:ext cx="2906250" cy="85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err="1">
                  <a:solidFill>
                    <a:schemeClr val="accent1">
                      <a:lumMod val="50000"/>
                    </a:schemeClr>
                  </a:solidFill>
                </a:rPr>
                <a:t>Monero</a:t>
              </a:r>
              <a:r>
                <a:rPr lang="fr-FR" sz="24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fr-FR" sz="2000" b="1" dirty="0">
                  <a:solidFill>
                    <a:schemeClr val="accent1">
                      <a:lumMod val="50000"/>
                    </a:schemeClr>
                  </a:solidFill>
                </a:rPr>
                <a:t>(XMR)</a:t>
              </a:r>
            </a:p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Accepté ici</a:t>
              </a: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62BB92A1-3D85-E511-0572-29D9995C7A6F}"/>
                </a:ext>
              </a:extLst>
            </p:cNvPr>
            <p:cNvGrpSpPr/>
            <p:nvPr/>
          </p:nvGrpSpPr>
          <p:grpSpPr>
            <a:xfrm>
              <a:off x="3985758" y="1603034"/>
              <a:ext cx="814424" cy="801314"/>
              <a:chOff x="7731997" y="1371454"/>
              <a:chExt cx="950495" cy="935194"/>
            </a:xfrm>
          </p:grpSpPr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6DB45AF1-69F3-7876-F395-104BEF2C062E}"/>
                  </a:ext>
                </a:extLst>
              </p:cNvPr>
              <p:cNvSpPr/>
              <p:nvPr/>
            </p:nvSpPr>
            <p:spPr>
              <a:xfrm>
                <a:off x="7758306" y="1371454"/>
                <a:ext cx="924186" cy="93519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C7F75DA7-EBF8-B338-1ADD-E3145491FF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1997" y="1371454"/>
                <a:ext cx="924185" cy="924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778AAD-94E5-20DA-DE55-188AC099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83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9D6EAE1C-A616-4B5E-D4DD-FD0A13C82241}"/>
              </a:ext>
            </a:extLst>
          </p:cNvPr>
          <p:cNvSpPr txBox="1"/>
          <p:nvPr/>
        </p:nvSpPr>
        <p:spPr>
          <a:xfrm>
            <a:off x="1443159" y="209427"/>
            <a:ext cx="2803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Fermier</a:t>
            </a:r>
            <a:endParaRPr lang="en-US" sz="2400" dirty="0"/>
          </a:p>
        </p:txBody>
      </p:sp>
      <p:pic>
        <p:nvPicPr>
          <p:cNvPr id="14" name="Picture 6" descr="Google (Android 12L)">
            <a:extLst>
              <a:ext uri="{FF2B5EF4-FFF2-40B4-BE49-F238E27FC236}">
                <a16:creationId xmlns:a16="http://schemas.microsoft.com/office/drawing/2014/main" id="{24713415-87C7-5456-7DE1-9E1A62938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49" y="209427"/>
            <a:ext cx="453508" cy="45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5BE5F394-5EDF-912F-0594-E6F8BE9999B6}"/>
              </a:ext>
            </a:extLst>
          </p:cNvPr>
          <p:cNvGrpSpPr/>
          <p:nvPr/>
        </p:nvGrpSpPr>
        <p:grpSpPr>
          <a:xfrm>
            <a:off x="769249" y="941041"/>
            <a:ext cx="3557894" cy="5707532"/>
            <a:chOff x="1499897" y="-570260"/>
            <a:chExt cx="3557894" cy="5707532"/>
          </a:xfrm>
        </p:grpSpPr>
        <p:pic>
          <p:nvPicPr>
            <p:cNvPr id="4098" name="Picture 2" descr="Image">
              <a:extLst>
                <a:ext uri="{FF2B5EF4-FFF2-40B4-BE49-F238E27FC236}">
                  <a16:creationId xmlns:a16="http://schemas.microsoft.com/office/drawing/2014/main" id="{40FA6A1E-E651-EB71-98AC-97F28D61EE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721" b="-1666"/>
            <a:stretch/>
          </p:blipFill>
          <p:spPr bwMode="auto">
            <a:xfrm>
              <a:off x="1525296" y="2755899"/>
              <a:ext cx="3532495" cy="238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Image">
              <a:extLst>
                <a:ext uri="{FF2B5EF4-FFF2-40B4-BE49-F238E27FC236}">
                  <a16:creationId xmlns:a16="http://schemas.microsoft.com/office/drawing/2014/main" id="{7825E9B0-9A1D-7BEF-84FA-4FD93EC05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897" y="-570260"/>
              <a:ext cx="3477490" cy="347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BEAD830-663E-C32C-3F99-D94F32CB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98" y="4626925"/>
            <a:ext cx="2809522" cy="124401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AC7F236-C3FA-D2FB-17EF-B0423B54EAFB}"/>
              </a:ext>
            </a:extLst>
          </p:cNvPr>
          <p:cNvSpPr txBox="1"/>
          <p:nvPr/>
        </p:nvSpPr>
        <p:spPr>
          <a:xfrm>
            <a:off x="7793159" y="209427"/>
            <a:ext cx="2803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Restaurants </a:t>
            </a:r>
            <a:endParaRPr lang="en-US" sz="2400" dirty="0"/>
          </a:p>
        </p:txBody>
      </p:sp>
      <p:pic>
        <p:nvPicPr>
          <p:cNvPr id="4" name="Picture 6" descr="Google (Android 12L)">
            <a:extLst>
              <a:ext uri="{FF2B5EF4-FFF2-40B4-BE49-F238E27FC236}">
                <a16:creationId xmlns:a16="http://schemas.microsoft.com/office/drawing/2014/main" id="{569585DD-9DF2-3ECF-DFCD-2BA9B19A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49" y="238154"/>
            <a:ext cx="453508" cy="45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1A9C4B-AE84-AE0C-426C-5A658F8D5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74" y="941127"/>
            <a:ext cx="5150749" cy="353150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6D9487-C7A3-4394-80C1-9FDB4F7D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9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474249-4565-CBDC-EA22-CF5F97271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76" y="468922"/>
            <a:ext cx="4419601" cy="44196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5C8544C-043E-CE82-A093-97FAD05FE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0523" y="3751078"/>
            <a:ext cx="3094892" cy="2637999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2A26F00C-6914-1D5E-0DA9-82E052C2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31" y="733637"/>
            <a:ext cx="3731627" cy="497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8BFF99-F14C-04A7-3307-6BD3D443A8FE}"/>
              </a:ext>
            </a:extLst>
          </p:cNvPr>
          <p:cNvSpPr txBox="1"/>
          <p:nvPr/>
        </p:nvSpPr>
        <p:spPr>
          <a:xfrm>
            <a:off x="1689778" y="109827"/>
            <a:ext cx="2803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Médecin (13)</a:t>
            </a:r>
            <a:endParaRPr lang="en-US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CA89AD-B5B1-2DD0-B0C7-0D788047B8EE}"/>
              </a:ext>
            </a:extLst>
          </p:cNvPr>
          <p:cNvSpPr txBox="1"/>
          <p:nvPr/>
        </p:nvSpPr>
        <p:spPr>
          <a:xfrm>
            <a:off x="9218434" y="5070077"/>
            <a:ext cx="2803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Apiculteur (95)</a:t>
            </a:r>
            <a:endParaRPr lang="en-US" sz="24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D309B1C-2E30-C482-297F-C342077EF9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0223" y="733637"/>
            <a:ext cx="1875773" cy="183371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82FDF5B-3964-21AE-8C63-CE71981F069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6" y="5903755"/>
            <a:ext cx="3414835" cy="64239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B007F0-3559-8EE6-729F-CCBCADF0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42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A040FB3-499D-C394-BEB4-5252D32ABF54}"/>
              </a:ext>
            </a:extLst>
          </p:cNvPr>
          <p:cNvSpPr txBox="1"/>
          <p:nvPr/>
        </p:nvSpPr>
        <p:spPr>
          <a:xfrm>
            <a:off x="6270625" y="6384925"/>
            <a:ext cx="427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https://kuno.anne.media/fundraiser/ttex/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733618-24EE-239D-B6F4-6FB18E3C8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485775"/>
            <a:ext cx="8620125" cy="588645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C7C783A5-69B6-2469-7709-CBE5C80C5084}"/>
              </a:ext>
            </a:extLst>
          </p:cNvPr>
          <p:cNvSpPr txBox="1">
            <a:spLocks/>
          </p:cNvSpPr>
          <p:nvPr/>
        </p:nvSpPr>
        <p:spPr>
          <a:xfrm>
            <a:off x="3008113" y="103743"/>
            <a:ext cx="5937648" cy="437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Cagnotte intraçable par défaut</a:t>
            </a:r>
            <a:endParaRPr lang="en-US" sz="2800" b="1" dirty="0">
              <a:latin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4CCF24-DEB1-CC61-8B5F-C2D0FB58741C}"/>
              </a:ext>
            </a:extLst>
          </p:cNvPr>
          <p:cNvSpPr txBox="1">
            <a:spLocks/>
          </p:cNvSpPr>
          <p:nvPr/>
        </p:nvSpPr>
        <p:spPr>
          <a:xfrm>
            <a:off x="1905000" y="6203611"/>
            <a:ext cx="1746648" cy="437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~ 800€</a:t>
            </a:r>
            <a:endParaRPr lang="en-US" sz="2400" b="1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3052E0-648F-8159-4E83-4EFFC7D4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7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3CA314D-0B4A-F7B1-71DE-16DA1B7E4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" y="630307"/>
            <a:ext cx="9422981" cy="6156803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D2EE46-6EC9-BD43-B6CF-C473BB05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347" y="0"/>
            <a:ext cx="5834743" cy="999218"/>
          </a:xfrm>
        </p:spPr>
        <p:txBody>
          <a:bodyPr>
            <a:norm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Résoudrait 5 du top 10 des priorités des Français ! 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62C9078-DDA9-F95D-9688-CDF860665150}"/>
              </a:ext>
            </a:extLst>
          </p:cNvPr>
          <p:cNvSpPr txBox="1">
            <a:spLocks/>
          </p:cNvSpPr>
          <p:nvPr/>
        </p:nvSpPr>
        <p:spPr>
          <a:xfrm>
            <a:off x="1314052" y="120872"/>
            <a:ext cx="4926580" cy="437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Projet "1</a:t>
            </a:r>
            <a:r>
              <a:rPr lang="fr-FR" sz="2800" b="1" baseline="30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ère</a:t>
            </a:r>
            <a:r>
              <a:rPr lang="fr-FR" sz="2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ville cash &amp; Bitcoin" </a:t>
            </a:r>
            <a:r>
              <a:rPr lang="fr-FR" sz="2800" b="1" dirty="0">
                <a:latin typeface="+mn-lt"/>
              </a:rPr>
              <a:t>:</a:t>
            </a:r>
            <a:endParaRPr lang="en-US" sz="2800" b="1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38D6A3-91CB-E696-B4FC-C695B947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77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2646DEA-4DF7-460A-B925-4D6556764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5771"/>
            <a:ext cx="12138687" cy="6266544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2C9078-DDA9-F95D-9688-CDF860665150}"/>
              </a:ext>
            </a:extLst>
          </p:cNvPr>
          <p:cNvSpPr txBox="1">
            <a:spLocks/>
          </p:cNvSpPr>
          <p:nvPr/>
        </p:nvSpPr>
        <p:spPr>
          <a:xfrm>
            <a:off x="6749141" y="402768"/>
            <a:ext cx="3802742" cy="437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b="1" dirty="0">
                <a:latin typeface="+mn-lt"/>
              </a:rPr>
              <a:t>Détails</a:t>
            </a:r>
            <a:endParaRPr lang="en-US" sz="2800" b="1" dirty="0">
              <a:latin typeface="+mn-l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3EF4F0-45E6-21AC-A04D-4A0A5BE70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66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1969A295-B5FB-891B-DC9A-48095A946D01}"/>
              </a:ext>
            </a:extLst>
          </p:cNvPr>
          <p:cNvGrpSpPr/>
          <p:nvPr/>
        </p:nvGrpSpPr>
        <p:grpSpPr>
          <a:xfrm>
            <a:off x="747403" y="214107"/>
            <a:ext cx="4530239" cy="6407379"/>
            <a:chOff x="3740789" y="157678"/>
            <a:chExt cx="4710422" cy="6662222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FB64F8A8-4F04-5AB4-B52A-02E1C65C5F1C}"/>
                </a:ext>
              </a:extLst>
            </p:cNvPr>
            <p:cNvGrpSpPr/>
            <p:nvPr/>
          </p:nvGrpSpPr>
          <p:grpSpPr>
            <a:xfrm>
              <a:off x="3740789" y="157678"/>
              <a:ext cx="4710422" cy="6662222"/>
              <a:chOff x="3671578" y="0"/>
              <a:chExt cx="4848844" cy="6858000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E319783D-F6FE-A288-3DBC-040CBD80B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578" y="0"/>
                <a:ext cx="4848844" cy="6858000"/>
              </a:xfrm>
              <a:prstGeom prst="rect">
                <a:avLst/>
              </a:prstGeom>
            </p:spPr>
          </p:pic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FD9C3C53-D073-0558-2B23-CA9463A498BB}"/>
                  </a:ext>
                </a:extLst>
              </p:cNvPr>
              <p:cNvGrpSpPr/>
              <p:nvPr/>
            </p:nvGrpSpPr>
            <p:grpSpPr>
              <a:xfrm>
                <a:off x="3671578" y="5381624"/>
                <a:ext cx="4842496" cy="1476376"/>
                <a:chOff x="3671578" y="5381624"/>
                <a:chExt cx="4842496" cy="1476376"/>
              </a:xfrm>
            </p:grpSpPr>
            <p:pic>
              <p:nvPicPr>
                <p:cNvPr id="7" name="Image 6">
                  <a:extLst>
                    <a:ext uri="{FF2B5EF4-FFF2-40B4-BE49-F238E27FC236}">
                      <a16:creationId xmlns:a16="http://schemas.microsoft.com/office/drawing/2014/main" id="{6425FC5D-2AF6-FD9E-A82C-6227749E18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671578" y="5381624"/>
                  <a:ext cx="1976747" cy="1476375"/>
                </a:xfrm>
                <a:prstGeom prst="rect">
                  <a:avLst/>
                </a:prstGeom>
              </p:spPr>
            </p:pic>
            <p:pic>
              <p:nvPicPr>
                <p:cNvPr id="8" name="Image 7">
                  <a:extLst>
                    <a:ext uri="{FF2B5EF4-FFF2-40B4-BE49-F238E27FC236}">
                      <a16:creationId xmlns:a16="http://schemas.microsoft.com/office/drawing/2014/main" id="{4FE2CF84-C35C-23CE-0297-E26A520A7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537327" y="5381625"/>
                  <a:ext cx="1976747" cy="1476375"/>
                </a:xfrm>
                <a:prstGeom prst="rect">
                  <a:avLst/>
                </a:prstGeom>
              </p:spPr>
            </p:pic>
            <p:sp>
              <p:nvSpPr>
                <p:cNvPr id="9" name="Rectangle : coins arrondis 8">
                  <a:extLst>
                    <a:ext uri="{FF2B5EF4-FFF2-40B4-BE49-F238E27FC236}">
                      <a16:creationId xmlns:a16="http://schemas.microsoft.com/office/drawing/2014/main" id="{5CB09C4D-D1A2-4DF3-C774-D9214746BC00}"/>
                    </a:ext>
                  </a:extLst>
                </p:cNvPr>
                <p:cNvSpPr/>
                <p:nvPr/>
              </p:nvSpPr>
              <p:spPr>
                <a:xfrm>
                  <a:off x="4037852" y="5662610"/>
                  <a:ext cx="1584325" cy="914400"/>
                </a:xfrm>
                <a:prstGeom prst="roundRect">
                  <a:avLst/>
                </a:prstGeom>
                <a:solidFill>
                  <a:srgbClr val="FFFFFF">
                    <a:alpha val="83922"/>
                  </a:srgb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S'entraider et regagner du pouvoir d'achat !</a:t>
                  </a:r>
                  <a:endParaRPr lang="en-US" sz="1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" name="Rectangle : coins arrondis 9">
                  <a:extLst>
                    <a:ext uri="{FF2B5EF4-FFF2-40B4-BE49-F238E27FC236}">
                      <a16:creationId xmlns:a16="http://schemas.microsoft.com/office/drawing/2014/main" id="{51094D8C-A90A-41FE-29B1-9372D4F56F23}"/>
                    </a:ext>
                  </a:extLst>
                </p:cNvPr>
                <p:cNvSpPr/>
                <p:nvPr/>
              </p:nvSpPr>
              <p:spPr>
                <a:xfrm>
                  <a:off x="6665476" y="5675684"/>
                  <a:ext cx="1469944" cy="914400"/>
                </a:xfrm>
                <a:prstGeom prst="roundRect">
                  <a:avLst/>
                </a:prstGeom>
                <a:solidFill>
                  <a:srgbClr val="FFFFFF">
                    <a:alpha val="83922"/>
                  </a:srgb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Stand d'accueil à l'entrée du marché</a:t>
                  </a:r>
                  <a:endParaRPr lang="en-US" sz="14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7E768E-26E1-505D-D8C6-8F22DEBB5054}"/>
                </a:ext>
              </a:extLst>
            </p:cNvPr>
            <p:cNvSpPr/>
            <p:nvPr/>
          </p:nvSpPr>
          <p:spPr>
            <a:xfrm>
              <a:off x="4431323" y="2977662"/>
              <a:ext cx="3317631" cy="89095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80DAB9C-AB03-3502-7381-4F1833E22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65785" y="3200399"/>
              <a:ext cx="2860430" cy="457201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46CA1599-3D5C-6D4F-3BF3-904DA5857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59" y="236514"/>
            <a:ext cx="4530239" cy="638497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EF62B87-2CD0-069D-3669-DE5D2028A913}"/>
              </a:ext>
            </a:extLst>
          </p:cNvPr>
          <p:cNvSpPr/>
          <p:nvPr/>
        </p:nvSpPr>
        <p:spPr>
          <a:xfrm>
            <a:off x="9554816" y="490331"/>
            <a:ext cx="1643271" cy="162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ogo, logos, monero icon - Free download on Iconfinder">
            <a:extLst>
              <a:ext uri="{FF2B5EF4-FFF2-40B4-BE49-F238E27FC236}">
                <a16:creationId xmlns:a16="http://schemas.microsoft.com/office/drawing/2014/main" id="{88583AEE-57E0-EF70-F1C3-59B0F0C3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03" y="372835"/>
            <a:ext cx="1879200" cy="18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FFAB54-E2FA-1EB1-34DF-E8ADB0CB4437}"/>
              </a:ext>
            </a:extLst>
          </p:cNvPr>
          <p:cNvSpPr txBox="1"/>
          <p:nvPr/>
        </p:nvSpPr>
        <p:spPr>
          <a:xfrm>
            <a:off x="5311467" y="1787165"/>
            <a:ext cx="1539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Exemple d'anticipation</a:t>
            </a:r>
            <a:endParaRPr lang="en-US" i="1" dirty="0"/>
          </a:p>
        </p:txBody>
      </p:sp>
      <p:pic>
        <p:nvPicPr>
          <p:cNvPr id="6" name="Picture 4" descr="Euro argent plat glyphe icône image libre de droit par ahasoft © #121126228">
            <a:extLst>
              <a:ext uri="{FF2B5EF4-FFF2-40B4-BE49-F238E27FC236}">
                <a16:creationId xmlns:a16="http://schemas.microsoft.com/office/drawing/2014/main" id="{8C0B315E-0B82-44A2-6E71-7A0A8D3D5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5" t="9227" r="-1" b="11060"/>
          <a:stretch/>
        </p:blipFill>
        <p:spPr bwMode="auto">
          <a:xfrm>
            <a:off x="7349623" y="4856919"/>
            <a:ext cx="804376" cy="65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4BB57EE-C565-443B-697C-36C02C4677E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75" y="4856919"/>
            <a:ext cx="696569" cy="69252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A0D56953-54FF-BC7E-90E8-0689F190918A}"/>
              </a:ext>
            </a:extLst>
          </p:cNvPr>
          <p:cNvGrpSpPr/>
          <p:nvPr/>
        </p:nvGrpSpPr>
        <p:grpSpPr>
          <a:xfrm>
            <a:off x="10086489" y="4973009"/>
            <a:ext cx="982058" cy="502509"/>
            <a:chOff x="8573956" y="694451"/>
            <a:chExt cx="982058" cy="502509"/>
          </a:xfrm>
        </p:grpSpPr>
        <p:pic>
          <p:nvPicPr>
            <p:cNvPr id="18" name="Picture 6" descr="Visa Debit Cards | Visa">
              <a:extLst>
                <a:ext uri="{FF2B5EF4-FFF2-40B4-BE49-F238E27FC236}">
                  <a16:creationId xmlns:a16="http://schemas.microsoft.com/office/drawing/2014/main" id="{F1181771-CF67-0C21-A10B-93808173DA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670969" y="694451"/>
              <a:ext cx="796978" cy="502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055527CF-E179-F479-70AA-AF6134ACA0FB}"/>
                </a:ext>
              </a:extLst>
            </p:cNvPr>
            <p:cNvCxnSpPr>
              <a:cxnSpLocks/>
            </p:cNvCxnSpPr>
            <p:nvPr/>
          </p:nvCxnSpPr>
          <p:spPr>
            <a:xfrm>
              <a:off x="8573956" y="708988"/>
              <a:ext cx="982058" cy="46852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2422291D-8D41-3194-DCFD-6D493809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2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A9695B0-9995-FC65-4729-E9E95085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37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FA1592-3801-7366-B835-D94A37457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11" y="3700995"/>
            <a:ext cx="2172615" cy="18307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4B7420-66B3-2D38-FAC6-81703DDF6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87" y="3796597"/>
            <a:ext cx="1879613" cy="176569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063EF92-F64D-7E10-90F2-5CDE1B32FC21}"/>
              </a:ext>
            </a:extLst>
          </p:cNvPr>
          <p:cNvSpPr txBox="1"/>
          <p:nvPr/>
        </p:nvSpPr>
        <p:spPr>
          <a:xfrm>
            <a:off x="1337733" y="5576182"/>
            <a:ext cx="9516533" cy="987504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Si Internet coupe : </a:t>
            </a:r>
            <a:r>
              <a:rPr lang="fr-FR" sz="2400" dirty="0"/>
              <a:t>transactions </a:t>
            </a:r>
            <a:r>
              <a:rPr lang="fr-FR" sz="2400" b="1" dirty="0"/>
              <a:t>en pause </a:t>
            </a:r>
            <a:r>
              <a:rPr lang="fr-FR" sz="2400" dirty="0"/>
              <a:t>le temps que cela revienne. </a:t>
            </a:r>
            <a:br>
              <a:rPr lang="fr-FR" sz="2400" dirty="0"/>
            </a:br>
            <a:r>
              <a:rPr lang="fr-FR" sz="2400" dirty="0"/>
              <a:t>Utiliser du cash € de réserve en attendant. Pont Internet radio possible.</a:t>
            </a:r>
            <a:endParaRPr lang="en-US" sz="28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941D7B-1F1D-D08A-004B-6D3F466332E2}"/>
              </a:ext>
            </a:extLst>
          </p:cNvPr>
          <p:cNvSpPr txBox="1"/>
          <p:nvPr/>
        </p:nvSpPr>
        <p:spPr>
          <a:xfrm>
            <a:off x="9708444" y="2604212"/>
            <a:ext cx="2122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Mots-clés notés sur papier + sur clé </a:t>
            </a:r>
            <a:r>
              <a:rPr lang="fr-FR" sz="1400" i="1" dirty="0" err="1"/>
              <a:t>Trezor</a:t>
            </a:r>
            <a:r>
              <a:rPr lang="fr-FR" sz="1400" i="1" dirty="0"/>
              <a:t>/Bitbox02</a:t>
            </a:r>
            <a:endParaRPr lang="en-US" sz="1400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A0A938-4357-A061-DF1F-755844A9C81B}"/>
              </a:ext>
            </a:extLst>
          </p:cNvPr>
          <p:cNvSpPr txBox="1"/>
          <p:nvPr/>
        </p:nvSpPr>
        <p:spPr>
          <a:xfrm>
            <a:off x="9781634" y="3617731"/>
            <a:ext cx="23144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1" dirty="0"/>
              <a:t>Il n'y a plus de banque donc pas de SAV ! </a:t>
            </a:r>
            <a:br>
              <a:rPr lang="fr-FR" sz="1800" b="1" i="1" dirty="0"/>
            </a:br>
            <a:r>
              <a:rPr lang="fr-FR" sz="1800" b="1" i="1" dirty="0"/>
              <a:t>Ne les perdez pas </a:t>
            </a:r>
            <a:r>
              <a:rPr lang="fr-FR" sz="1800" b="1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Google Shape;139;p5">
            <a:extLst>
              <a:ext uri="{FF2B5EF4-FFF2-40B4-BE49-F238E27FC236}">
                <a16:creationId xmlns:a16="http://schemas.microsoft.com/office/drawing/2014/main" id="{242FCDF3-29F7-633A-1CF5-32977F75B1F4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2394" y="610147"/>
            <a:ext cx="1614406" cy="205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54;p24">
            <a:extLst>
              <a:ext uri="{FF2B5EF4-FFF2-40B4-BE49-F238E27FC236}">
                <a16:creationId xmlns:a16="http://schemas.microsoft.com/office/drawing/2014/main" id="{E0788BE0-2EE5-52F5-B68C-5077630888B9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04" b="89979" l="9764" r="89899">
                        <a14:foregroundMark x1="52189" y1="37100" x2="51515" y2="14499"/>
                        <a14:foregroundMark x1="76768" y1="19616" x2="35354" y2="13220"/>
                        <a14:foregroundMark x1="71380" y1="13220" x2="21886" y2="10448"/>
                        <a14:foregroundMark x1="69360" y1="8102" x2="37374" y2="4904"/>
                        <a14:foregroundMark x1="58923" y1="31557" x2="43434" y2="43710"/>
                        <a14:foregroundMark x1="55892" y1="35394" x2="44108" y2="48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60153">
            <a:off x="10757376" y="1642724"/>
            <a:ext cx="701524" cy="9323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96C2E3E-1838-4BD2-1370-212A9F9D90A6}"/>
              </a:ext>
            </a:extLst>
          </p:cNvPr>
          <p:cNvSpPr txBox="1">
            <a:spLocks/>
          </p:cNvSpPr>
          <p:nvPr/>
        </p:nvSpPr>
        <p:spPr>
          <a:xfrm>
            <a:off x="691256" y="1028059"/>
            <a:ext cx="88250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/>
              <a:t>La seule chose importante sont les </a:t>
            </a:r>
            <a:r>
              <a:rPr lang="fr-FR" sz="2400" b="1" dirty="0">
                <a:solidFill>
                  <a:srgbClr val="0070C0"/>
                </a:solidFill>
              </a:rPr>
              <a:t>12 ou 25 mots-clés </a:t>
            </a:r>
            <a:r>
              <a:rPr lang="fr-FR" sz="2400" dirty="0"/>
              <a:t>(</a:t>
            </a:r>
            <a:r>
              <a:rPr lang="fr-FR" sz="2400" dirty="0" err="1"/>
              <a:t>seed</a:t>
            </a:r>
            <a:r>
              <a:rPr lang="fr-FR" sz="2400" dirty="0"/>
              <a:t>) </a:t>
            </a:r>
            <a:br>
              <a:rPr lang="fr-FR" sz="2400" dirty="0"/>
            </a:br>
            <a:r>
              <a:rPr lang="fr-FR" sz="2400" dirty="0"/>
              <a:t>qui ont été généré dans l'app lorsque vous avez créé le portefeuille </a:t>
            </a:r>
            <a:r>
              <a:rPr lang="fr-FR" sz="2400" dirty="0" err="1"/>
              <a:t>Btc</a:t>
            </a:r>
            <a:r>
              <a:rPr lang="fr-FR" sz="2400" dirty="0"/>
              <a:t>/Monero.</a:t>
            </a:r>
            <a:br>
              <a:rPr lang="fr-FR" sz="2400" dirty="0"/>
            </a:br>
            <a:r>
              <a:rPr lang="fr-FR" sz="2400" b="1" dirty="0">
                <a:solidFill>
                  <a:srgbClr val="0070C0"/>
                </a:solidFill>
              </a:rPr>
              <a:t>C'est tout. </a:t>
            </a:r>
            <a:br>
              <a:rPr lang="fr-FR" sz="2400" dirty="0"/>
            </a:br>
            <a:br>
              <a:rPr lang="fr-FR" sz="2400" dirty="0"/>
            </a:br>
            <a:r>
              <a:rPr lang="fr-FR" sz="2000" dirty="0"/>
              <a:t>Si vous perdez votre téléphone ou votre clé USB (</a:t>
            </a:r>
            <a:r>
              <a:rPr lang="fr-FR" sz="2000" dirty="0" err="1"/>
              <a:t>Trezor</a:t>
            </a:r>
            <a:r>
              <a:rPr lang="fr-FR" sz="2000" dirty="0"/>
              <a:t>, </a:t>
            </a:r>
            <a:r>
              <a:rPr lang="fr-FR" sz="2000" strike="sngStrike" dirty="0" err="1"/>
              <a:t>Ledger</a:t>
            </a:r>
            <a:r>
              <a:rPr lang="fr-FR" sz="2000" dirty="0"/>
              <a:t>..) : </a:t>
            </a:r>
            <a:br>
              <a:rPr lang="fr-FR" sz="2000" dirty="0"/>
            </a:br>
            <a:r>
              <a:rPr lang="fr-FR" sz="2000" dirty="0"/>
              <a:t>vous remettez les 12 ou 25 mots-clés et vous récupérez</a:t>
            </a:r>
            <a:br>
              <a:rPr lang="fr-FR" sz="2000" dirty="0"/>
            </a:br>
            <a:r>
              <a:rPr lang="fr-FR" sz="2000" dirty="0"/>
              <a:t>votre argent. N'importe où dans le monde.</a:t>
            </a:r>
            <a:br>
              <a:rPr lang="fr-FR" sz="2400" dirty="0"/>
            </a:br>
            <a:br>
              <a:rPr lang="fr-FR" sz="2400" dirty="0"/>
            </a:br>
            <a:r>
              <a:rPr lang="fr-FR" sz="2000" dirty="0"/>
              <a:t>Pour stocker ses mots : </a:t>
            </a:r>
            <a:br>
              <a:rPr lang="fr-FR" sz="2000" dirty="0"/>
            </a:br>
            <a:r>
              <a:rPr lang="fr-FR" sz="2000" dirty="0"/>
              <a:t>- papier cartonné, </a:t>
            </a:r>
            <a:br>
              <a:rPr lang="fr-FR" sz="2000" dirty="0"/>
            </a:br>
            <a:r>
              <a:rPr lang="fr-FR" sz="2000" dirty="0"/>
              <a:t>- poinçon </a:t>
            </a:r>
            <a:r>
              <a:rPr lang="fr-FR" sz="2000" dirty="0" err="1"/>
              <a:t>SeedPlate</a:t>
            </a:r>
            <a:r>
              <a:rPr lang="fr-FR" sz="2000" dirty="0"/>
              <a:t>, </a:t>
            </a:r>
            <a:br>
              <a:rPr lang="fr-FR" sz="2000" dirty="0"/>
            </a:br>
            <a:r>
              <a:rPr lang="fr-FR" sz="2000" dirty="0"/>
              <a:t>- gravure </a:t>
            </a:r>
            <a:r>
              <a:rPr lang="fr-FR" sz="2000" dirty="0" err="1"/>
              <a:t>Metal</a:t>
            </a:r>
            <a:r>
              <a:rPr lang="fr-FR" sz="2000" dirty="0"/>
              <a:t> Plate...</a:t>
            </a:r>
            <a:endParaRPr lang="en-US" sz="24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2886D50-92BD-87EC-AFB9-F20D5AEF3853}"/>
              </a:ext>
            </a:extLst>
          </p:cNvPr>
          <p:cNvSpPr txBox="1">
            <a:spLocks/>
          </p:cNvSpPr>
          <p:nvPr/>
        </p:nvSpPr>
        <p:spPr>
          <a:xfrm>
            <a:off x="838200" y="177031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Sécurité – Scénario critique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2540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F93972-70E4-9589-9CF0-34B70902B6B7}"/>
              </a:ext>
            </a:extLst>
          </p:cNvPr>
          <p:cNvSpPr/>
          <p:nvPr/>
        </p:nvSpPr>
        <p:spPr>
          <a:xfrm>
            <a:off x="2080591" y="0"/>
            <a:ext cx="7818783" cy="6858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0F104F-6F0C-762A-8BEB-86ACA240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610" y="-88580"/>
            <a:ext cx="6410739" cy="1325563"/>
          </a:xfrm>
        </p:spPr>
        <p:txBody>
          <a:bodyPr>
            <a:normAutofit/>
          </a:bodyPr>
          <a:lstStyle/>
          <a:p>
            <a:pPr algn="ctr"/>
            <a:r>
              <a:rPr lang="fr-FR" sz="2800" b="1" dirty="0">
                <a:solidFill>
                  <a:srgbClr val="002060"/>
                </a:solidFill>
              </a:rPr>
              <a:t>Ligne de conduite essentielle </a:t>
            </a:r>
            <a:r>
              <a:rPr lang="fr-FR" sz="2000" b="1" dirty="0">
                <a:solidFill>
                  <a:srgbClr val="002060"/>
                </a:solidFill>
              </a:rPr>
              <a:t>(1/2)</a:t>
            </a:r>
            <a:br>
              <a:rPr lang="fr-FR" sz="2000" dirty="0">
                <a:solidFill>
                  <a:srgbClr val="002060"/>
                </a:solidFill>
              </a:rPr>
            </a:br>
            <a:r>
              <a:rPr lang="fr-FR" sz="2400" dirty="0">
                <a:solidFill>
                  <a:srgbClr val="002060"/>
                </a:solidFill>
              </a:rPr>
              <a:t>Sortie de Banque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7A048F-5348-7F9A-31B0-05293E8E40DA}"/>
              </a:ext>
            </a:extLst>
          </p:cNvPr>
          <p:cNvSpPr txBox="1"/>
          <p:nvPr/>
        </p:nvSpPr>
        <p:spPr>
          <a:xfrm>
            <a:off x="2292626" y="1083065"/>
            <a:ext cx="7489933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u="sng" dirty="0">
                <a:latin typeface="Inter"/>
              </a:rPr>
              <a:t>Règle n°1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u="sng" dirty="0">
                <a:latin typeface="Inter"/>
              </a:rPr>
              <a:t>Aucune</a:t>
            </a:r>
            <a:r>
              <a:rPr lang="fr-FR" sz="2000" b="1" dirty="0">
                <a:latin typeface="Inter"/>
              </a:rPr>
              <a:t> entreprise privée entre vous et vos fonds pendant + de 48H !</a:t>
            </a:r>
          </a:p>
          <a:p>
            <a:pPr algn="ctr">
              <a:defRPr/>
            </a:pPr>
            <a:endParaRPr lang="fr-FR" b="1" dirty="0">
              <a:latin typeface="Inter"/>
            </a:endParaRPr>
          </a:p>
          <a:p>
            <a:pPr algn="ctr">
              <a:defRPr/>
            </a:pPr>
            <a:r>
              <a:rPr lang="fr-FR" b="1" u="sng" dirty="0">
                <a:latin typeface="Inter"/>
              </a:rPr>
              <a:t>Corollaire</a:t>
            </a:r>
          </a:p>
          <a:p>
            <a:pPr algn="ctr">
              <a:defRPr/>
            </a:pPr>
            <a:r>
              <a:rPr lang="fr-FR" sz="1600" dirty="0">
                <a:latin typeface="Inter"/>
              </a:rPr>
              <a:t>- Viser l'open source complet au max. (et pas seulement code "vérifiable") </a:t>
            </a:r>
          </a:p>
          <a:p>
            <a:pPr marL="285750" indent="-285750" algn="ctr">
              <a:buFontTx/>
              <a:buChar char="-"/>
              <a:defRPr/>
            </a:pPr>
            <a:r>
              <a:rPr lang="fr-FR" sz="1600" dirty="0">
                <a:latin typeface="Inter"/>
              </a:rPr>
              <a:t>Eviter de dépendre du moindre produit hardware, encore moins s'il est à source fermée et à tracing IP (comme les clés cryptos </a:t>
            </a:r>
            <a:r>
              <a:rPr lang="fr-FR" sz="1600" dirty="0" err="1">
                <a:latin typeface="Inter"/>
              </a:rPr>
              <a:t>Ledger</a:t>
            </a:r>
            <a:r>
              <a:rPr lang="fr-FR" sz="1600" dirty="0">
                <a:latin typeface="Inter"/>
              </a:rPr>
              <a:t> par ex.). </a:t>
            </a:r>
            <a:br>
              <a:rPr lang="fr-FR" sz="1600" dirty="0">
                <a:latin typeface="Inter"/>
              </a:rPr>
            </a:b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</a:rPr>
              <a:t>Pas de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</a:rPr>
              <a:t>VeraCash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</a:rPr>
              <a:t> ni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</a:rPr>
              <a:t>Metamask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</a:rPr>
              <a:t> etc.</a:t>
            </a:r>
          </a:p>
          <a:p>
            <a:pPr marL="285750" indent="-285750" algn="ctr">
              <a:buFontTx/>
              <a:buChar char="-"/>
              <a:defRPr/>
            </a:pPr>
            <a:endParaRPr lang="fr-FR" dirty="0">
              <a:latin typeface="Inter"/>
            </a:endParaRPr>
          </a:p>
          <a:p>
            <a:pPr algn="ctr">
              <a:defRPr/>
            </a:pPr>
            <a:r>
              <a:rPr lang="fr-FR" b="1" u="sng" dirty="0">
                <a:latin typeface="Inter"/>
              </a:rPr>
              <a:t>Règle n°2</a:t>
            </a:r>
          </a:p>
          <a:p>
            <a:pPr algn="ctr">
              <a:defRPr/>
            </a:pPr>
            <a:r>
              <a:rPr lang="fr-FR" sz="2000" b="1" dirty="0">
                <a:latin typeface="Inter"/>
              </a:rPr>
              <a:t>Eviter à tout prix les procédures KYC (Know </a:t>
            </a:r>
            <a:r>
              <a:rPr lang="fr-FR" sz="2000" b="1" dirty="0" err="1">
                <a:latin typeface="Inter"/>
              </a:rPr>
              <a:t>Your</a:t>
            </a:r>
            <a:r>
              <a:rPr lang="fr-FR" sz="2000" b="1" dirty="0">
                <a:latin typeface="Inter"/>
              </a:rPr>
              <a:t> Customer) : </a:t>
            </a:r>
            <a:br>
              <a:rPr lang="fr-FR" sz="2000" b="1" dirty="0">
                <a:latin typeface="Inter"/>
              </a:rPr>
            </a:br>
            <a:r>
              <a:rPr lang="fr-FR" dirty="0">
                <a:latin typeface="Inter"/>
              </a:rPr>
              <a:t>elles sont un pas vers l'asservissement. Préférer le pair-à-pair.</a:t>
            </a:r>
          </a:p>
          <a:p>
            <a:pPr algn="ctr">
              <a:defRPr/>
            </a:pPr>
            <a:endParaRPr lang="fr-FR" dirty="0">
              <a:latin typeface="Inter"/>
            </a:endParaRPr>
          </a:p>
          <a:p>
            <a:pPr algn="ctr">
              <a:defRPr/>
            </a:pPr>
            <a:r>
              <a:rPr lang="fr-FR" b="1" u="sng" dirty="0">
                <a:latin typeface="Inter"/>
              </a:rPr>
              <a:t>Règle n°3</a:t>
            </a:r>
          </a:p>
          <a:p>
            <a:pPr algn="ctr">
              <a:defRPr/>
            </a:pPr>
            <a:r>
              <a:rPr lang="fr-FR" dirty="0">
                <a:latin typeface="Inter"/>
              </a:rPr>
              <a:t>Les entreprises et le système nous tentent régulièrement, par ex. avec des "CB crypto" : </a:t>
            </a:r>
            <a:r>
              <a:rPr lang="fr-FR" u="sng" dirty="0">
                <a:latin typeface="Inter"/>
              </a:rPr>
              <a:t>résistez</a:t>
            </a:r>
            <a:r>
              <a:rPr lang="fr-FR" dirty="0">
                <a:latin typeface="Inter"/>
              </a:rPr>
              <a:t>, voir Règle 1 et 2. </a:t>
            </a:r>
          </a:p>
          <a:p>
            <a:pPr algn="ctr">
              <a:defRPr/>
            </a:pPr>
            <a:endParaRPr lang="fr-FR" sz="2200" dirty="0">
              <a:latin typeface="Int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Règle n°4</a:t>
            </a:r>
          </a:p>
          <a:p>
            <a:pPr algn="ctr">
              <a:defRPr/>
            </a:pPr>
            <a:r>
              <a:rPr lang="fr-FR" u="sng" dirty="0">
                <a:latin typeface="Inter"/>
              </a:rPr>
              <a:t>Pas</a:t>
            </a:r>
            <a:r>
              <a:rPr lang="fr-FR" dirty="0">
                <a:latin typeface="Inter"/>
              </a:rPr>
              <a:t> de trading ! C'est une perte de temps de vie, avec 90% de taux d'échec à long terme. Nous sommes là dans la durée, pour la </a:t>
            </a:r>
            <a:r>
              <a:rPr lang="fr-FR" u="sng" dirty="0">
                <a:latin typeface="Inter"/>
              </a:rPr>
              <a:t>liberté</a:t>
            </a:r>
            <a:r>
              <a:rPr lang="fr-FR" dirty="0">
                <a:latin typeface="Inter"/>
              </a:rPr>
              <a:t> et notre </a:t>
            </a:r>
            <a:r>
              <a:rPr lang="fr-FR" u="sng" dirty="0">
                <a:latin typeface="Inter"/>
              </a:rPr>
              <a:t>protection</a:t>
            </a:r>
            <a:r>
              <a:rPr lang="fr-FR" dirty="0">
                <a:latin typeface="Inter"/>
              </a:rPr>
              <a:t>.</a:t>
            </a:r>
          </a:p>
          <a:p>
            <a:pPr algn="ctr">
              <a:defRPr/>
            </a:pPr>
            <a:endParaRPr lang="fr-FR" dirty="0">
              <a:latin typeface="Inter"/>
            </a:endParaRPr>
          </a:p>
          <a:p>
            <a:pPr algn="ctr">
              <a:defRPr/>
            </a:pPr>
            <a:endParaRPr lang="fr-FR" dirty="0">
              <a:latin typeface="Int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>
              <a:solidFill>
                <a:srgbClr val="4472C4">
                  <a:lumMod val="50000"/>
                </a:srgbClr>
              </a:solidFill>
              <a:latin typeface="Int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6871A5-7175-B07E-F2E6-799113CFE76E}"/>
              </a:ext>
            </a:extLst>
          </p:cNvPr>
          <p:cNvSpPr txBox="1"/>
          <p:nvPr/>
        </p:nvSpPr>
        <p:spPr>
          <a:xfrm>
            <a:off x="2409441" y="4318244"/>
            <a:ext cx="729014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7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S'assurer qu'il </a:t>
            </a:r>
            <a:r>
              <a:rPr kumimoji="0" lang="fr-FR" sz="170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exist</a:t>
            </a:r>
            <a:r>
              <a:rPr lang="fr-FR" sz="1700" dirty="0">
                <a:solidFill>
                  <a:srgbClr val="4472C4">
                    <a:lumMod val="50000"/>
                  </a:srgbClr>
                </a:solidFill>
                <a:latin typeface="Inter"/>
              </a:rPr>
              <a:t>e </a:t>
            </a:r>
            <a:r>
              <a:rPr kumimoji="0" lang="fr-FR" sz="17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au moins 1 outil équivalent open source.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057EAD-9FE7-D72E-B17E-2CE216E3B0D3}"/>
              </a:ext>
            </a:extLst>
          </p:cNvPr>
          <p:cNvSpPr txBox="1"/>
          <p:nvPr/>
        </p:nvSpPr>
        <p:spPr>
          <a:xfrm>
            <a:off x="7240983" y="603697"/>
            <a:ext cx="1393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V2 </a:t>
            </a:r>
            <a:r>
              <a:rPr lang="fr-FR" sz="1600" i="1" dirty="0">
                <a:solidFill>
                  <a:srgbClr val="002060"/>
                </a:solidFill>
                <a:latin typeface="Calibri" panose="020F0502020204030204"/>
              </a:rPr>
              <a:t>Mai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2024</a:t>
            </a:r>
            <a:endParaRPr lang="en-US" sz="2400" i="1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141E20-7CBB-EAD0-ADA7-DA48C560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6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6314EC5-2E11-E16E-D97F-95041B3BF0E6}"/>
              </a:ext>
            </a:extLst>
          </p:cNvPr>
          <p:cNvSpPr txBox="1"/>
          <p:nvPr/>
        </p:nvSpPr>
        <p:spPr>
          <a:xfrm>
            <a:off x="543559" y="151179"/>
            <a:ext cx="7489933" cy="649408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8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Ligne de conduite – éthique  </a:t>
            </a:r>
            <a:r>
              <a:rPr lang="fr-FR" sz="2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(2/2)</a:t>
            </a:r>
          </a:p>
          <a:p>
            <a:pPr algn="ctr">
              <a:defRPr/>
            </a:pPr>
            <a:endParaRPr lang="fr-FR" sz="1400" dirty="0">
              <a:latin typeface="Inter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Règle n°5</a:t>
            </a:r>
          </a:p>
          <a:p>
            <a:pPr algn="ctr">
              <a:defRPr/>
            </a:pPr>
            <a:r>
              <a:rPr lang="fr-FR" b="1" dirty="0">
                <a:latin typeface="Inter"/>
              </a:rPr>
              <a:t>Ne pas toucher </a:t>
            </a:r>
            <a:r>
              <a:rPr lang="fr-FR" dirty="0">
                <a:latin typeface="Inter"/>
              </a:rPr>
              <a:t>aux 99% de "cryptos" qui sont </a:t>
            </a:r>
            <a:r>
              <a:rPr lang="fr-FR" b="1" dirty="0">
                <a:latin typeface="Inter"/>
              </a:rPr>
              <a:t>détenues par des entreprises privées</a:t>
            </a:r>
            <a:r>
              <a:rPr lang="fr-FR" dirty="0">
                <a:latin typeface="Inter"/>
              </a:rPr>
              <a:t> ! Voir Règle n°1. </a:t>
            </a:r>
          </a:p>
          <a:p>
            <a:pPr algn="ctr">
              <a:defRPr/>
            </a:pPr>
            <a:r>
              <a:rPr lang="fr-FR" dirty="0">
                <a:latin typeface="Inter"/>
              </a:rPr>
              <a:t>Même si elles affichent des hausses parfois intéressantes, vous risquez de perdre bien plus en </a:t>
            </a:r>
            <a:r>
              <a:rPr lang="fr-FR" dirty="0" err="1">
                <a:latin typeface="Inter"/>
              </a:rPr>
              <a:t>bearmarket</a:t>
            </a:r>
            <a:r>
              <a:rPr lang="fr-FR" dirty="0">
                <a:latin typeface="Inter"/>
              </a:rPr>
              <a:t> et surtout vous allez vous disperser : libérez plutôt du temps pour votre résilience, dans le </a:t>
            </a:r>
            <a:r>
              <a:rPr lang="fr-FR" b="1" dirty="0">
                <a:latin typeface="Inter"/>
              </a:rPr>
              <a:t>réel</a:t>
            </a:r>
            <a:r>
              <a:rPr lang="fr-FR" dirty="0">
                <a:latin typeface="Inter"/>
              </a:rPr>
              <a:t> !</a:t>
            </a:r>
          </a:p>
          <a:p>
            <a:pPr algn="ctr">
              <a:defRPr/>
            </a:pPr>
            <a:endParaRPr lang="fr-FR" dirty="0">
              <a:latin typeface="Inter"/>
            </a:endParaRPr>
          </a:p>
          <a:p>
            <a:pPr algn="ctr">
              <a:defRPr/>
            </a:pPr>
            <a:r>
              <a:rPr lang="fr-FR" sz="2000" b="1" u="sng" dirty="0">
                <a:latin typeface="Inter"/>
              </a:rPr>
              <a:t>Règle n°6</a:t>
            </a:r>
          </a:p>
          <a:p>
            <a:pPr algn="ctr">
              <a:defRPr/>
            </a:pPr>
            <a:r>
              <a:rPr lang="fr-FR" b="1" dirty="0">
                <a:latin typeface="Inter"/>
              </a:rPr>
              <a:t>Anticiper les régulations et repressions, être lucide et réaliste </a:t>
            </a:r>
            <a:r>
              <a:rPr lang="fr-FR" dirty="0">
                <a:latin typeface="Inter"/>
              </a:rPr>
              <a:t>: se mettre à la place du système qui essaie de récupérer toutes les données, tracer, et tout contrôler ! </a:t>
            </a:r>
          </a:p>
          <a:p>
            <a:pPr algn="ctr">
              <a:defRPr/>
            </a:pPr>
            <a:endParaRPr lang="fr-FR" dirty="0">
              <a:latin typeface="Inter"/>
            </a:endParaRPr>
          </a:p>
          <a:p>
            <a:pPr algn="ctr">
              <a:defRPr/>
            </a:pPr>
            <a:r>
              <a:rPr lang="fr-FR" dirty="0">
                <a:latin typeface="Inter"/>
              </a:rPr>
              <a:t>Système = centralisation et hyper-traçage</a:t>
            </a:r>
          </a:p>
          <a:p>
            <a:pPr algn="ctr">
              <a:defRPr/>
            </a:pPr>
            <a:r>
              <a:rPr lang="fr-FR" dirty="0">
                <a:latin typeface="Inter"/>
              </a:rPr>
              <a:t>Sortie de Banque = décentralisation et </a:t>
            </a:r>
            <a:r>
              <a:rPr lang="fr-FR" dirty="0" err="1">
                <a:latin typeface="Inter"/>
              </a:rPr>
              <a:t>intraçabilité</a:t>
            </a:r>
            <a:r>
              <a:rPr lang="fr-FR" dirty="0">
                <a:latin typeface="Inter"/>
              </a:rPr>
              <a:t> (comme le cash)</a:t>
            </a:r>
            <a:br>
              <a:rPr lang="fr-FR" dirty="0">
                <a:latin typeface="Inter"/>
              </a:rPr>
            </a:br>
            <a:endParaRPr lang="fr-FR" dirty="0">
              <a:latin typeface="Inter"/>
            </a:endParaRPr>
          </a:p>
          <a:p>
            <a:pPr algn="ctr">
              <a:defRPr/>
            </a:pPr>
            <a:r>
              <a:rPr lang="fr-FR" sz="2000" b="1" u="sng" dirty="0">
                <a:latin typeface="Inter"/>
              </a:rPr>
              <a:t>Règle n°7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latin typeface="Inter"/>
              </a:rPr>
              <a:t>Un QR code peut être jugé éthique s'il est </a:t>
            </a:r>
            <a:br>
              <a:rPr lang="fr-FR" b="1" dirty="0">
                <a:latin typeface="Inter"/>
              </a:rPr>
            </a:br>
            <a:r>
              <a:rPr lang="fr-FR" dirty="0">
                <a:latin typeface="Inter"/>
              </a:rPr>
              <a:t>- facultatif</a:t>
            </a:r>
            <a:br>
              <a:rPr lang="fr-FR" dirty="0">
                <a:latin typeface="Inter"/>
              </a:rPr>
            </a:br>
            <a:r>
              <a:rPr lang="fr-FR" dirty="0">
                <a:latin typeface="Inter"/>
              </a:rPr>
              <a:t>- non exclusivement lié à une identité humaine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latin typeface="Inter"/>
              </a:rPr>
              <a:t>- pseudonyme ou mieux anonyme.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1229A2-022D-B047-A72D-080FB4494427}"/>
              </a:ext>
            </a:extLst>
          </p:cNvPr>
          <p:cNvSpPr txBox="1"/>
          <p:nvPr/>
        </p:nvSpPr>
        <p:spPr>
          <a:xfrm>
            <a:off x="7931610" y="1559227"/>
            <a:ext cx="4378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600" dirty="0">
                <a:latin typeface="Inter"/>
              </a:rPr>
              <a:t>Seules </a:t>
            </a:r>
            <a:r>
              <a:rPr lang="fr-FR" sz="1400" dirty="0">
                <a:latin typeface="Inter"/>
              </a:rPr>
              <a:t>~</a:t>
            </a:r>
            <a:r>
              <a:rPr lang="fr-FR" sz="1600" dirty="0">
                <a:latin typeface="Inter"/>
              </a:rPr>
              <a:t>10 cryptos sur 20 000 sont réellement citoyennes, souveraines et décentralisées (CAI = cryptomonnaie autonome et indépendant).</a:t>
            </a:r>
            <a:br>
              <a:rPr lang="fr-FR" sz="1600" dirty="0">
                <a:latin typeface="Inter"/>
              </a:rPr>
            </a:br>
            <a:r>
              <a:rPr lang="fr-FR" sz="1600" dirty="0">
                <a:latin typeface="Inter"/>
              </a:rPr>
              <a:t>Ne pas engraisser le système ni ses arnaques.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3B9039-10A9-9572-16E3-D2161F43FF35}"/>
              </a:ext>
            </a:extLst>
          </p:cNvPr>
          <p:cNvSpPr txBox="1"/>
          <p:nvPr/>
        </p:nvSpPr>
        <p:spPr>
          <a:xfrm>
            <a:off x="8802497" y="3398221"/>
            <a:ext cx="3028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5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@SortieDeBanque - V2 </a:t>
            </a:r>
            <a:r>
              <a:rPr lang="fr-FR" sz="1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Mai</a:t>
            </a:r>
            <a:r>
              <a:rPr kumimoji="0" lang="fr-FR" sz="15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2024</a:t>
            </a:r>
            <a:endParaRPr lang="en-US" sz="15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50EA34-47EE-2557-F6DD-C2195E9A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9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019C18-2B03-E0E3-20D5-840BF28D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44" y="154747"/>
            <a:ext cx="7548419" cy="549275"/>
          </a:xfrm>
        </p:spPr>
        <p:txBody>
          <a:bodyPr>
            <a:noAutofit/>
          </a:bodyPr>
          <a:lstStyle/>
          <a:p>
            <a:r>
              <a:rPr lang="fr-FR" sz="3200" dirty="0">
                <a:latin typeface="+mn-lt"/>
              </a:rPr>
              <a:t>Qu'est ce qu'un </a:t>
            </a:r>
            <a:r>
              <a:rPr lang="fr-FR" sz="3200" b="1" dirty="0">
                <a:latin typeface="+mn-lt"/>
              </a:rPr>
              <a:t>CBDC</a:t>
            </a:r>
            <a:r>
              <a:rPr lang="fr-FR" sz="3200" dirty="0">
                <a:latin typeface="+mn-lt"/>
              </a:rPr>
              <a:t> ? </a:t>
            </a:r>
            <a:r>
              <a:rPr lang="fr-FR" sz="3200" b="1" i="0" dirty="0">
                <a:effectLst/>
                <a:latin typeface="Inter"/>
              </a:rPr>
              <a:t>⚠️  </a:t>
            </a:r>
            <a:r>
              <a:rPr lang="fr-FR" sz="3200" i="0" dirty="0">
                <a:effectLst/>
                <a:latin typeface="Inter"/>
              </a:rPr>
              <a:t>ou "</a:t>
            </a:r>
            <a:r>
              <a:rPr lang="fr-FR" sz="3200" b="1" i="0" dirty="0">
                <a:effectLst/>
                <a:latin typeface="Inter"/>
              </a:rPr>
              <a:t>Cash+</a:t>
            </a:r>
            <a:r>
              <a:rPr lang="fr-FR" sz="3200" i="0" dirty="0">
                <a:effectLst/>
                <a:latin typeface="Inter"/>
              </a:rPr>
              <a:t>" </a:t>
            </a:r>
            <a:endParaRPr lang="en-US" sz="32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527C422-BD46-BD7C-8E96-54FEB01CEF01}"/>
              </a:ext>
            </a:extLst>
          </p:cNvPr>
          <p:cNvSpPr txBox="1">
            <a:spLocks/>
          </p:cNvSpPr>
          <p:nvPr/>
        </p:nvSpPr>
        <p:spPr>
          <a:xfrm>
            <a:off x="9467602" y="1760218"/>
            <a:ext cx="2648198" cy="4120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/>
              <a:t>- </a:t>
            </a:r>
            <a:r>
              <a:rPr lang="fr-FR" sz="1800" b="1" dirty="0">
                <a:latin typeface="Inter"/>
              </a:rPr>
              <a:t>⚠️</a:t>
            </a:r>
            <a:r>
              <a:rPr lang="fr-FR" sz="1800" b="1" dirty="0"/>
              <a:t>Vos paiements peuvent êtres bloqués </a:t>
            </a:r>
            <a:r>
              <a:rPr lang="fr-FR" sz="1800" dirty="0"/>
              <a:t>si mauvais citoyens</a:t>
            </a:r>
            <a:br>
              <a:rPr lang="fr-FR" sz="1800" b="1" i="0" dirty="0">
                <a:effectLst/>
                <a:latin typeface="Inter"/>
              </a:rPr>
            </a:br>
            <a:endParaRPr lang="fr-FR" sz="1800" dirty="0"/>
          </a:p>
          <a:p>
            <a:r>
              <a:rPr lang="fr-FR" sz="1800" dirty="0"/>
              <a:t>- </a:t>
            </a:r>
            <a:r>
              <a:rPr lang="fr-FR" sz="1800" b="1" dirty="0">
                <a:latin typeface="Inter"/>
              </a:rPr>
              <a:t>⚠️ </a:t>
            </a:r>
            <a:r>
              <a:rPr lang="fr-FR" sz="1800" dirty="0"/>
              <a:t>Votre épargne doit être dépensée sinon </a:t>
            </a:r>
            <a:r>
              <a:rPr lang="fr-FR" sz="1800" b="1" dirty="0"/>
              <a:t>annulable</a:t>
            </a:r>
            <a:br>
              <a:rPr lang="fr-FR" sz="1800" dirty="0"/>
            </a:br>
            <a:endParaRPr lang="fr-FR" sz="1800" dirty="0"/>
          </a:p>
          <a:p>
            <a:r>
              <a:rPr lang="fr-FR" sz="1800" dirty="0"/>
              <a:t>- </a:t>
            </a:r>
            <a:r>
              <a:rPr lang="fr-FR" sz="1800" b="1" dirty="0">
                <a:latin typeface="Inter"/>
              </a:rPr>
              <a:t>⚠️</a:t>
            </a:r>
            <a:r>
              <a:rPr lang="fr-FR" sz="1800" dirty="0"/>
              <a:t>Introduit facilement un </a:t>
            </a:r>
            <a:r>
              <a:rPr lang="fr-FR" sz="1800" b="1" dirty="0"/>
              <a:t>crédit social </a:t>
            </a:r>
            <a:r>
              <a:rPr lang="fr-FR" sz="1800" dirty="0"/>
              <a:t>à la chinoise</a:t>
            </a:r>
          </a:p>
          <a:p>
            <a:endParaRPr lang="en-US" sz="1800" dirty="0"/>
          </a:p>
          <a:p>
            <a:r>
              <a:rPr lang="en-US" sz="1800" dirty="0"/>
              <a:t>- </a:t>
            </a:r>
            <a:r>
              <a:rPr lang="fr-FR" sz="1800" b="1" dirty="0">
                <a:latin typeface="Inter"/>
              </a:rPr>
              <a:t>⚠️ </a:t>
            </a:r>
            <a:r>
              <a:rPr lang="fr-FR" sz="1800" b="1" dirty="0"/>
              <a:t>Dévaluations</a:t>
            </a:r>
            <a:r>
              <a:rPr lang="fr-FR" sz="1800" dirty="0"/>
              <a:t> brutales de votre épargne à tout moment (financement de guerres etc.)</a:t>
            </a:r>
            <a:endParaRPr lang="en-US" sz="1800" dirty="0"/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075B54B9-C730-A83B-9526-FDB74EF2370A}"/>
              </a:ext>
            </a:extLst>
          </p:cNvPr>
          <p:cNvGrpSpPr/>
          <p:nvPr/>
        </p:nvGrpSpPr>
        <p:grpSpPr>
          <a:xfrm>
            <a:off x="3270093" y="787873"/>
            <a:ext cx="2122932" cy="5845299"/>
            <a:chOff x="3773173" y="787873"/>
            <a:chExt cx="2122932" cy="58452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A8A9EA7-7F89-C0DD-5AC6-77AFF420A25B}"/>
                </a:ext>
              </a:extLst>
            </p:cNvPr>
            <p:cNvSpPr/>
            <p:nvPr/>
          </p:nvSpPr>
          <p:spPr>
            <a:xfrm>
              <a:off x="3773173" y="791224"/>
              <a:ext cx="2116988" cy="5840474"/>
            </a:xfrm>
            <a:prstGeom prst="rect">
              <a:avLst/>
            </a:prstGeom>
            <a:solidFill>
              <a:srgbClr val="C61F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8" descr="Une image contenant texte, capture d’écran, diagramme, Police&#10;&#10;Description générée automatiquement">
              <a:extLst>
                <a:ext uri="{FF2B5EF4-FFF2-40B4-BE49-F238E27FC236}">
                  <a16:creationId xmlns:a16="http://schemas.microsoft.com/office/drawing/2014/main" id="{5DE26885-3817-50D6-A0CC-F4498E13C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9117" y="787873"/>
              <a:ext cx="2116988" cy="5845299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C5B1273-3460-79E6-6A50-2EA93CEBCB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796" y="787873"/>
            <a:ext cx="1836508" cy="5840474"/>
          </a:xfrm>
          <a:prstGeom prst="rect">
            <a:avLst/>
          </a:prstGeom>
        </p:spPr>
      </p:pic>
      <p:grpSp>
        <p:nvGrpSpPr>
          <p:cNvPr id="67" name="Groupe 66">
            <a:extLst>
              <a:ext uri="{FF2B5EF4-FFF2-40B4-BE49-F238E27FC236}">
                <a16:creationId xmlns:a16="http://schemas.microsoft.com/office/drawing/2014/main" id="{D8755BD3-BB25-0B8E-B41D-AF77C94D595B}"/>
              </a:ext>
            </a:extLst>
          </p:cNvPr>
          <p:cNvGrpSpPr/>
          <p:nvPr/>
        </p:nvGrpSpPr>
        <p:grpSpPr>
          <a:xfrm>
            <a:off x="467359" y="805292"/>
            <a:ext cx="2462588" cy="5840474"/>
            <a:chOff x="720583" y="791224"/>
            <a:chExt cx="2462588" cy="5840474"/>
          </a:xfrm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5F394F6F-FB04-2253-944D-5CD49951EBC7}"/>
                </a:ext>
              </a:extLst>
            </p:cNvPr>
            <p:cNvGrpSpPr/>
            <p:nvPr/>
          </p:nvGrpSpPr>
          <p:grpSpPr>
            <a:xfrm>
              <a:off x="720583" y="791224"/>
              <a:ext cx="2462588" cy="5840474"/>
              <a:chOff x="3256195" y="791224"/>
              <a:chExt cx="2462588" cy="5840474"/>
            </a:xfrm>
          </p:grpSpPr>
          <p:pic>
            <p:nvPicPr>
              <p:cNvPr id="58" name="Image 57">
                <a:extLst>
                  <a:ext uri="{FF2B5EF4-FFF2-40B4-BE49-F238E27FC236}">
                    <a16:creationId xmlns:a16="http://schemas.microsoft.com/office/drawing/2014/main" id="{C4E5AC05-3A69-CA0D-EB11-E14C49F1F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751" y="791224"/>
                <a:ext cx="2402032" cy="5840474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AE6C366-DC78-95FC-7652-198842CE179E}"/>
                  </a:ext>
                </a:extLst>
              </p:cNvPr>
              <p:cNvSpPr txBox="1"/>
              <p:nvPr/>
            </p:nvSpPr>
            <p:spPr>
              <a:xfrm>
                <a:off x="3256195" y="3325009"/>
                <a:ext cx="163633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300" dirty="0">
                    <a:solidFill>
                      <a:schemeClr val="bg1">
                        <a:lumMod val="95000"/>
                      </a:schemeClr>
                    </a:solidFill>
                  </a:rPr>
                  <a:t>Jusqu'en 2025 ?</a:t>
                </a:r>
                <a:endParaRPr lang="en-US" sz="13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60E9D78-F67E-D3A4-3357-A92DDEABCBF7}"/>
                </a:ext>
              </a:extLst>
            </p:cNvPr>
            <p:cNvSpPr txBox="1"/>
            <p:nvPr/>
          </p:nvSpPr>
          <p:spPr>
            <a:xfrm>
              <a:off x="929261" y="851563"/>
              <a:ext cx="21620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fr-F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ter"/>
                  <a:ea typeface="+mj-ea"/>
                  <a:cs typeface="+mj-cs"/>
                </a:rPr>
                <a:t>Actuellement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5" name="Image 6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18B6C8C7-C3DC-15DA-6840-CD1B61FA2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"/>
          <a:stretch/>
        </p:blipFill>
        <p:spPr>
          <a:xfrm>
            <a:off x="5391623" y="787873"/>
            <a:ext cx="2116988" cy="584529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4022C03-A95E-0D1B-B0BF-19660985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46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3E18515-5A9E-A43B-CD4F-615F7E7981BB}"/>
              </a:ext>
            </a:extLst>
          </p:cNvPr>
          <p:cNvSpPr/>
          <p:nvPr/>
        </p:nvSpPr>
        <p:spPr>
          <a:xfrm>
            <a:off x="8970926" y="-147"/>
            <a:ext cx="3152567" cy="356057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A30711A-A457-499E-B699-38C7D63B463D}"/>
              </a:ext>
            </a:extLst>
          </p:cNvPr>
          <p:cNvGrpSpPr/>
          <p:nvPr/>
        </p:nvGrpSpPr>
        <p:grpSpPr>
          <a:xfrm>
            <a:off x="3932330" y="352359"/>
            <a:ext cx="6062569" cy="5070541"/>
            <a:chOff x="0" y="0"/>
            <a:chExt cx="5365750" cy="4287797"/>
          </a:xfrm>
        </p:grpSpPr>
        <p:pic>
          <p:nvPicPr>
            <p:cNvPr id="7" name="Image 6" descr="Pillar Clipart Three and other clipart images on Cliparts pub™">
              <a:extLst>
                <a:ext uri="{FF2B5EF4-FFF2-40B4-BE49-F238E27FC236}">
                  <a16:creationId xmlns:a16="http://schemas.microsoft.com/office/drawing/2014/main" id="{B7759C29-A741-4B49-BCEA-5CA0BC51D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5365750" cy="4287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6">
              <a:extLst>
                <a:ext uri="{FF2B5EF4-FFF2-40B4-BE49-F238E27FC236}">
                  <a16:creationId xmlns:a16="http://schemas.microsoft.com/office/drawing/2014/main" id="{FAB39276-0C63-4BC7-9870-3EB882B5838B}"/>
                </a:ext>
              </a:extLst>
            </p:cNvPr>
            <p:cNvSpPr txBox="1"/>
            <p:nvPr/>
          </p:nvSpPr>
          <p:spPr>
            <a:xfrm>
              <a:off x="1964120" y="2271841"/>
              <a:ext cx="1397000" cy="3937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/>
                <a:t>MONNAIE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B2D26E2-1AE7-40FB-8E43-82DECC8FD503}"/>
                </a:ext>
              </a:extLst>
            </p:cNvPr>
            <p:cNvSpPr txBox="1"/>
            <p:nvPr/>
          </p:nvSpPr>
          <p:spPr>
            <a:xfrm>
              <a:off x="1979010" y="2862390"/>
              <a:ext cx="1371600" cy="3937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/>
                <a:t>EPARGNE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AD6806A-B352-49FE-9974-115CFDCCF8FE}"/>
                </a:ext>
              </a:extLst>
            </p:cNvPr>
            <p:cNvSpPr txBox="1"/>
            <p:nvPr/>
          </p:nvSpPr>
          <p:spPr>
            <a:xfrm>
              <a:off x="3655303" y="2213528"/>
              <a:ext cx="1259597" cy="5218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/>
                <a:t>COMMUNI-</a:t>
              </a:r>
              <a:br>
                <a:rPr lang="en-US" sz="1600" b="1"/>
              </a:br>
              <a:r>
                <a:rPr lang="en-US" sz="1600" b="1"/>
                <a:t>CATION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1F4A107-D559-4A25-8767-D9EA9101E7F0}"/>
                </a:ext>
              </a:extLst>
            </p:cNvPr>
            <p:cNvSpPr txBox="1"/>
            <p:nvPr/>
          </p:nvSpPr>
          <p:spPr>
            <a:xfrm>
              <a:off x="3663950" y="2867571"/>
              <a:ext cx="1250950" cy="3873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RESEAU UNI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C9B036D-4C4F-48F9-8DE4-33C75D2ABDBD}"/>
                </a:ext>
              </a:extLst>
            </p:cNvPr>
            <p:cNvSpPr txBox="1"/>
            <p:nvPr/>
          </p:nvSpPr>
          <p:spPr>
            <a:xfrm>
              <a:off x="469900" y="2264320"/>
              <a:ext cx="1244600" cy="4191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/>
                <a:t>ENERGIE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1630D66-C35B-4276-BB6E-C350EB83167D}"/>
                </a:ext>
              </a:extLst>
            </p:cNvPr>
            <p:cNvSpPr txBox="1"/>
            <p:nvPr/>
          </p:nvSpPr>
          <p:spPr>
            <a:xfrm>
              <a:off x="463550" y="2867571"/>
              <a:ext cx="1250950" cy="3873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/>
                <a:t>BOUFFE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9AD65A-32CC-489B-B3D7-0377C33E02CA}"/>
                </a:ext>
              </a:extLst>
            </p:cNvPr>
            <p:cNvSpPr txBox="1"/>
            <p:nvPr/>
          </p:nvSpPr>
          <p:spPr>
            <a:xfrm>
              <a:off x="907813" y="789142"/>
              <a:ext cx="3551658" cy="393700"/>
            </a:xfrm>
            <a:prstGeom prst="snip2SameRect">
              <a:avLst/>
            </a:prstGeom>
            <a:solidFill>
              <a:srgbClr val="F5F7ED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/>
                <a:t>RESILIENCE CITOYENNE 2023</a:t>
              </a:r>
            </a:p>
          </p:txBody>
        </p:sp>
      </p:grpSp>
      <p:sp>
        <p:nvSpPr>
          <p:cNvPr id="5" name="ZoneTexte 2">
            <a:extLst>
              <a:ext uri="{FF2B5EF4-FFF2-40B4-BE49-F238E27FC236}">
                <a16:creationId xmlns:a16="http://schemas.microsoft.com/office/drawing/2014/main" id="{3095B636-05D2-4AB7-A3B0-D860C82BCB9C}"/>
              </a:ext>
            </a:extLst>
          </p:cNvPr>
          <p:cNvSpPr txBox="1"/>
          <p:nvPr/>
        </p:nvSpPr>
        <p:spPr>
          <a:xfrm>
            <a:off x="6083301" y="5772717"/>
            <a:ext cx="3340224" cy="485474"/>
          </a:xfrm>
          <a:prstGeom prst="roundRect">
            <a:avLst/>
          </a:prstGeom>
          <a:solidFill>
            <a:schemeClr val="bg1"/>
          </a:solidFill>
          <a:ln w="19050" cmpd="sng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+mj-lt"/>
              </a:rPr>
              <a:t>@</a:t>
            </a:r>
            <a:r>
              <a:rPr lang="en-US" sz="1800" b="1" dirty="0">
                <a:latin typeface="+mj-lt"/>
              </a:rPr>
              <a:t>SortieDeBanque</a:t>
            </a: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194960AA-194E-458C-8972-634ED22DCC1D}"/>
              </a:ext>
            </a:extLst>
          </p:cNvPr>
          <p:cNvSpPr txBox="1"/>
          <p:nvPr/>
        </p:nvSpPr>
        <p:spPr>
          <a:xfrm>
            <a:off x="4346083" y="5768217"/>
            <a:ext cx="1649142" cy="485474"/>
          </a:xfrm>
          <a:prstGeom prst="roundRect">
            <a:avLst/>
          </a:prstGeom>
          <a:solidFill>
            <a:schemeClr val="bg1"/>
          </a:solidFill>
          <a:ln w="19050" cmpd="sng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+mj-lt"/>
              </a:rPr>
              <a:t>@</a:t>
            </a:r>
            <a:r>
              <a:rPr lang="en-US" sz="1800" b="1" dirty="0">
                <a:latin typeface="+mj-lt"/>
              </a:rPr>
              <a:t>SortieElec</a:t>
            </a:r>
          </a:p>
        </p:txBody>
      </p:sp>
      <p:pic>
        <p:nvPicPr>
          <p:cNvPr id="15" name="Image 14" descr="Pillar Clipart Three and other clipart images on Cliparts pub™">
            <a:extLst>
              <a:ext uri="{FF2B5EF4-FFF2-40B4-BE49-F238E27FC236}">
                <a16:creationId xmlns:a16="http://schemas.microsoft.com/office/drawing/2014/main" id="{02EDF197-D3A7-C4F3-F94E-74901B036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2330" y="4699000"/>
            <a:ext cx="6062569" cy="104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551E74C-FD0C-0317-3CC9-F30854763E29}"/>
              </a:ext>
            </a:extLst>
          </p:cNvPr>
          <p:cNvSpPr txBox="1"/>
          <p:nvPr/>
        </p:nvSpPr>
        <p:spPr>
          <a:xfrm>
            <a:off x="1513119" y="2480649"/>
            <a:ext cx="25496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1 socle</a:t>
            </a:r>
            <a:r>
              <a:rPr lang="fr-FR" sz="3200" b="1" dirty="0"/>
              <a:t> &amp;</a:t>
            </a:r>
            <a:r>
              <a:rPr lang="fr-FR" sz="3200" b="1" u="sng" dirty="0"/>
              <a:t> </a:t>
            </a:r>
          </a:p>
          <a:p>
            <a:pPr algn="ctr"/>
            <a:r>
              <a:rPr lang="fr-FR" sz="3200" b="1" u="sng" dirty="0"/>
              <a:t>3 piliers</a:t>
            </a:r>
            <a:br>
              <a:rPr lang="fr-FR" sz="2400" b="1" dirty="0"/>
            </a:br>
            <a:r>
              <a:rPr lang="fr-FR" sz="2400" b="1" dirty="0"/>
              <a:t>Tous essentiels ! </a:t>
            </a:r>
            <a:r>
              <a:rPr lang="fr-FR" sz="2000" b="1" dirty="0"/>
              <a:t>Sinon la résilience ne tiendra pas</a:t>
            </a:r>
            <a:endParaRPr lang="en-US" b="1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14425C5-7625-D5D5-FEAA-33A71486AA4E}"/>
              </a:ext>
            </a:extLst>
          </p:cNvPr>
          <p:cNvSpPr txBox="1">
            <a:spLocks/>
          </p:cNvSpPr>
          <p:nvPr/>
        </p:nvSpPr>
        <p:spPr>
          <a:xfrm>
            <a:off x="1866938" y="5825689"/>
            <a:ext cx="1930703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Nov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2022 – </a:t>
            </a: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v1.1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73FA49-9157-A77D-FCDD-5273CA57E34B}"/>
              </a:ext>
            </a:extLst>
          </p:cNvPr>
          <p:cNvSpPr txBox="1"/>
          <p:nvPr/>
        </p:nvSpPr>
        <p:spPr>
          <a:xfrm>
            <a:off x="4626029" y="5047182"/>
            <a:ext cx="485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solidFill>
                  <a:schemeClr val="bg1"/>
                </a:solidFill>
              </a:rPr>
              <a:t>Groupes locaux - entraide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087C931-588F-E626-C9E5-25A1FD496705}"/>
              </a:ext>
            </a:extLst>
          </p:cNvPr>
          <p:cNvSpPr txBox="1"/>
          <p:nvPr/>
        </p:nvSpPr>
        <p:spPr>
          <a:xfrm>
            <a:off x="4940309" y="4547642"/>
            <a:ext cx="483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1937B26-0030-928C-D137-6694D7F60A53}"/>
              </a:ext>
            </a:extLst>
          </p:cNvPr>
          <p:cNvSpPr txBox="1"/>
          <p:nvPr/>
        </p:nvSpPr>
        <p:spPr>
          <a:xfrm>
            <a:off x="6744403" y="4559517"/>
            <a:ext cx="483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06926D7-307F-E6AC-46E5-F19B9681E4BB}"/>
              </a:ext>
            </a:extLst>
          </p:cNvPr>
          <p:cNvSpPr txBox="1"/>
          <p:nvPr/>
        </p:nvSpPr>
        <p:spPr>
          <a:xfrm>
            <a:off x="8555893" y="4567441"/>
            <a:ext cx="483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096784-4E51-220B-BE6B-848DFF9B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7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7C35CC-9DFB-F0DD-1D0D-7147809E0024}"/>
              </a:ext>
            </a:extLst>
          </p:cNvPr>
          <p:cNvSpPr/>
          <p:nvPr/>
        </p:nvSpPr>
        <p:spPr>
          <a:xfrm>
            <a:off x="8970926" y="-147"/>
            <a:ext cx="3152567" cy="356057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Pillar Clipart Three and other clipart images on Cliparts pub™">
            <a:extLst>
              <a:ext uri="{FF2B5EF4-FFF2-40B4-BE49-F238E27FC236}">
                <a16:creationId xmlns:a16="http://schemas.microsoft.com/office/drawing/2014/main" id="{B81A3FFB-AFDE-C7B0-7390-4725A5642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2" t="-2695" r="-450"/>
          <a:stretch/>
        </p:blipFill>
        <p:spPr bwMode="auto">
          <a:xfrm>
            <a:off x="-15061" y="339724"/>
            <a:ext cx="11967338" cy="17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Pillar Clipart Three and other clipart images on Cliparts pub™">
            <a:extLst>
              <a:ext uri="{FF2B5EF4-FFF2-40B4-BE49-F238E27FC236}">
                <a16:creationId xmlns:a16="http://schemas.microsoft.com/office/drawing/2014/main" id="{B7759C29-A741-4B49-BCEA-5CA0BC51D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4118" y="5579624"/>
            <a:ext cx="2563920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B9AD65A-32CC-489B-B3D7-0377C33E02CA}"/>
              </a:ext>
            </a:extLst>
          </p:cNvPr>
          <p:cNvSpPr txBox="1"/>
          <p:nvPr/>
        </p:nvSpPr>
        <p:spPr>
          <a:xfrm>
            <a:off x="3771938" y="1216108"/>
            <a:ext cx="4426336" cy="902201"/>
          </a:xfrm>
          <a:prstGeom prst="round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/>
              <a:t>RESILIENCE NUMERIQUE </a:t>
            </a:r>
          </a:p>
          <a:p>
            <a:pPr algn="ctr"/>
            <a:r>
              <a:rPr lang="en-US" sz="2400" b="1" dirty="0" err="1">
                <a:solidFill>
                  <a:srgbClr val="F2F2F2"/>
                </a:solidFill>
              </a:rPr>
              <a:t>Citoyenne</a:t>
            </a:r>
            <a:r>
              <a:rPr lang="en-US" sz="2400" b="1" dirty="0">
                <a:solidFill>
                  <a:srgbClr val="F2F2F2"/>
                </a:solidFill>
              </a:rPr>
              <a:t> 2024</a:t>
            </a:r>
          </a:p>
        </p:txBody>
      </p:sp>
      <p:pic>
        <p:nvPicPr>
          <p:cNvPr id="15" name="Image 14" descr="Pillar Clipart Three and other clipart images on Cliparts pub™">
            <a:extLst>
              <a:ext uri="{FF2B5EF4-FFF2-40B4-BE49-F238E27FC236}">
                <a16:creationId xmlns:a16="http://schemas.microsoft.com/office/drawing/2014/main" id="{02EDF197-D3A7-C4F3-F94E-74901B036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262" y="6035021"/>
            <a:ext cx="11865738" cy="6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551E74C-FD0C-0317-3CC9-F30854763E29}"/>
              </a:ext>
            </a:extLst>
          </p:cNvPr>
          <p:cNvSpPr txBox="1"/>
          <p:nvPr/>
        </p:nvSpPr>
        <p:spPr>
          <a:xfrm>
            <a:off x="123287" y="150233"/>
            <a:ext cx="5695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/>
              <a:t>1 socle</a:t>
            </a:r>
            <a:r>
              <a:rPr lang="fr-FR" sz="2400" b="1" dirty="0"/>
              <a:t> &amp;</a:t>
            </a:r>
            <a:r>
              <a:rPr lang="fr-FR" sz="2400" b="1" u="sng" dirty="0"/>
              <a:t> 5 piliers</a:t>
            </a:r>
            <a:r>
              <a:rPr lang="fr-FR" sz="2400" b="1" dirty="0"/>
              <a:t> – </a:t>
            </a:r>
            <a:r>
              <a:rPr lang="fr-FR" sz="2400" b="1" u="sng" dirty="0">
                <a:solidFill>
                  <a:srgbClr val="00B0F0"/>
                </a:solidFill>
              </a:rPr>
              <a:t>Décentralisation </a:t>
            </a:r>
            <a:br>
              <a:rPr lang="fr-FR" sz="2400" b="1" dirty="0">
                <a:solidFill>
                  <a:srgbClr val="00B0F0"/>
                </a:solidFill>
              </a:rPr>
            </a:br>
            <a:r>
              <a:rPr lang="fr-FR" sz="2000" b="1" dirty="0"/>
              <a:t>Tous essentiels ! Souverains</a:t>
            </a:r>
            <a:br>
              <a:rPr lang="fr-FR" sz="2000" b="1" dirty="0"/>
            </a:br>
            <a:r>
              <a:rPr lang="fr-FR" sz="2000" b="1" dirty="0"/>
              <a:t>Fini la censure en 1 clic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14425C5-7625-D5D5-FEAA-33A71486AA4E}"/>
              </a:ext>
            </a:extLst>
          </p:cNvPr>
          <p:cNvSpPr txBox="1">
            <a:spLocks/>
          </p:cNvSpPr>
          <p:nvPr/>
        </p:nvSpPr>
        <p:spPr>
          <a:xfrm>
            <a:off x="10292759" y="1139427"/>
            <a:ext cx="1930703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Mai 2024 – </a:t>
            </a: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v2.2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3095B636-05D2-4AB7-A3B0-D860C82BCB9C}"/>
              </a:ext>
            </a:extLst>
          </p:cNvPr>
          <p:cNvSpPr txBox="1"/>
          <p:nvPr/>
        </p:nvSpPr>
        <p:spPr>
          <a:xfrm>
            <a:off x="7970287" y="6094461"/>
            <a:ext cx="2410692" cy="438512"/>
          </a:xfrm>
          <a:prstGeom prst="roundRect">
            <a:avLst/>
          </a:prstGeom>
          <a:solidFill>
            <a:srgbClr val="FFFFFF">
              <a:alpha val="81176"/>
            </a:srgbClr>
          </a:solidFill>
          <a:ln w="19050" cmpd="sng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cs typeface="Arial" panose="020B0604020202020204" pitchFamily="34" charset="0"/>
              </a:rPr>
              <a:t>@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73FA49-9157-A77D-FCDD-5273CA57E34B}"/>
              </a:ext>
            </a:extLst>
          </p:cNvPr>
          <p:cNvSpPr txBox="1"/>
          <p:nvPr/>
        </p:nvSpPr>
        <p:spPr>
          <a:xfrm>
            <a:off x="3016367" y="6047816"/>
            <a:ext cx="5256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solidFill>
                  <a:schemeClr val="bg1"/>
                </a:solidFill>
              </a:rPr>
              <a:t>Groupes locaux - entraide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087C931-588F-E626-C9E5-25A1FD496705}"/>
              </a:ext>
            </a:extLst>
          </p:cNvPr>
          <p:cNvSpPr txBox="1"/>
          <p:nvPr/>
        </p:nvSpPr>
        <p:spPr>
          <a:xfrm>
            <a:off x="4584709" y="4547642"/>
            <a:ext cx="483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Image 35" descr="Pillar Clipart Three and other clipart images on Cliparts pub™">
            <a:extLst>
              <a:ext uri="{FF2B5EF4-FFF2-40B4-BE49-F238E27FC236}">
                <a16:creationId xmlns:a16="http://schemas.microsoft.com/office/drawing/2014/main" id="{32B26669-17B6-58BB-6236-E37AE4A73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367394" y="2075811"/>
            <a:ext cx="2943101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1937B26-0030-928C-D137-6694D7F60A53}"/>
              </a:ext>
            </a:extLst>
          </p:cNvPr>
          <p:cNvSpPr txBox="1"/>
          <p:nvPr/>
        </p:nvSpPr>
        <p:spPr>
          <a:xfrm>
            <a:off x="6464980" y="4127944"/>
            <a:ext cx="483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06926D7-307F-E6AC-46E5-F19B9681E4BB}"/>
              </a:ext>
            </a:extLst>
          </p:cNvPr>
          <p:cNvSpPr txBox="1"/>
          <p:nvPr/>
        </p:nvSpPr>
        <p:spPr>
          <a:xfrm>
            <a:off x="8200293" y="4567441"/>
            <a:ext cx="483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Image 36" descr="Pillar Clipart Three and other clipart images on Cliparts pub™">
            <a:extLst>
              <a:ext uri="{FF2B5EF4-FFF2-40B4-BE49-F238E27FC236}">
                <a16:creationId xmlns:a16="http://schemas.microsoft.com/office/drawing/2014/main" id="{0C8DB0D3-739B-0781-9D65-33A1AA51B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3128038" y="2066140"/>
            <a:ext cx="2229823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A038C66-DBAE-30A5-8DB7-06683D56D82F}"/>
              </a:ext>
            </a:extLst>
          </p:cNvPr>
          <p:cNvSpPr txBox="1"/>
          <p:nvPr/>
        </p:nvSpPr>
        <p:spPr>
          <a:xfrm>
            <a:off x="564118" y="2232587"/>
            <a:ext cx="254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rgbClr val="F2F2F2"/>
                </a:solidFill>
              </a:rPr>
              <a:t>Messagerie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C8A4D4-BFCD-6852-5693-385BA20905BD}"/>
              </a:ext>
            </a:extLst>
          </p:cNvPr>
          <p:cNvSpPr txBox="1"/>
          <p:nvPr/>
        </p:nvSpPr>
        <p:spPr>
          <a:xfrm>
            <a:off x="3389428" y="2043758"/>
            <a:ext cx="1725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rgbClr val="F2F2F2"/>
                </a:solidFill>
              </a:rPr>
              <a:t>Réseau social</a:t>
            </a:r>
          </a:p>
        </p:txBody>
      </p:sp>
      <p:pic>
        <p:nvPicPr>
          <p:cNvPr id="38" name="Image 37" descr="Pillar Clipart Three and other clipart images on Cliparts pub™">
            <a:extLst>
              <a:ext uri="{FF2B5EF4-FFF2-40B4-BE49-F238E27FC236}">
                <a16:creationId xmlns:a16="http://schemas.microsoft.com/office/drawing/2014/main" id="{AD161ABD-4B4D-ABD3-7A24-62C665669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7907461" y="2071854"/>
            <a:ext cx="1737136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 38" descr="Pillar Clipart Three and other clipart images on Cliparts pub™">
            <a:extLst>
              <a:ext uri="{FF2B5EF4-FFF2-40B4-BE49-F238E27FC236}">
                <a16:creationId xmlns:a16="http://schemas.microsoft.com/office/drawing/2014/main" id="{03649300-647D-2BCB-0E57-03A5A3EA4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5508481" y="2068116"/>
            <a:ext cx="2229823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4CFE711-9CCB-F251-E726-EBECDFAB7408}"/>
              </a:ext>
            </a:extLst>
          </p:cNvPr>
          <p:cNvSpPr txBox="1"/>
          <p:nvPr/>
        </p:nvSpPr>
        <p:spPr>
          <a:xfrm>
            <a:off x="5548678" y="2048771"/>
            <a:ext cx="2091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rgbClr val="F2F2F2"/>
                </a:solidFill>
              </a:rPr>
              <a:t>Moyen d'échange</a:t>
            </a:r>
            <a:endParaRPr lang="en-US" sz="2200" b="1" dirty="0">
              <a:solidFill>
                <a:srgbClr val="F2F2F2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A3321EA-DDB1-5B42-F1F9-D6135FAA0EA8}"/>
              </a:ext>
            </a:extLst>
          </p:cNvPr>
          <p:cNvSpPr txBox="1"/>
          <p:nvPr/>
        </p:nvSpPr>
        <p:spPr>
          <a:xfrm>
            <a:off x="7956937" y="2232587"/>
            <a:ext cx="156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2F2F2"/>
                </a:solidFill>
              </a:rPr>
              <a:t>Vidéos</a:t>
            </a:r>
            <a:endParaRPr lang="en-US" sz="1400" b="1" dirty="0">
              <a:solidFill>
                <a:srgbClr val="F2F2F2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831AE1-9766-7305-DECB-EF4D170680D0}"/>
              </a:ext>
            </a:extLst>
          </p:cNvPr>
          <p:cNvSpPr txBox="1"/>
          <p:nvPr/>
        </p:nvSpPr>
        <p:spPr>
          <a:xfrm>
            <a:off x="8745718" y="626131"/>
            <a:ext cx="3973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u="sng" dirty="0" err="1"/>
              <a:t>incensurabilité</a:t>
            </a:r>
            <a:r>
              <a:rPr lang="fr-FR" sz="1800" b="1" dirty="0"/>
              <a:t>, anonymat, </a:t>
            </a:r>
            <a:br>
              <a:rPr lang="fr-FR" sz="1800" b="1" dirty="0"/>
            </a:br>
            <a:r>
              <a:rPr lang="fr-FR" sz="1800" b="1" dirty="0" err="1"/>
              <a:t>intraçabilité</a:t>
            </a:r>
            <a:r>
              <a:rPr lang="fr-FR" sz="1800" b="1" dirty="0"/>
              <a:t>, liberté</a:t>
            </a:r>
            <a:endParaRPr lang="en-US" sz="1100" b="1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6F6F022-052D-BC81-48E1-CF123A4DE1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2" t="12425" r="6244" b="15797"/>
          <a:stretch/>
        </p:blipFill>
        <p:spPr>
          <a:xfrm>
            <a:off x="442215" y="3062812"/>
            <a:ext cx="2661908" cy="660721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4EB3DAF7-4C4D-5E2E-B9F9-AAD8BEB45EF6}"/>
              </a:ext>
            </a:extLst>
          </p:cNvPr>
          <p:cNvSpPr txBox="1"/>
          <p:nvPr/>
        </p:nvSpPr>
        <p:spPr>
          <a:xfrm>
            <a:off x="610484" y="3522855"/>
            <a:ext cx="25625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     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getsession.org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métadata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623807CE-EB08-55BB-D6D3-F11B1703EA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03" y="3011446"/>
            <a:ext cx="618936" cy="83498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7B1005F-0870-D279-8F54-E0545419E2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33" y="3973190"/>
            <a:ext cx="1725416" cy="403017"/>
          </a:xfrm>
          <a:prstGeom prst="rect">
            <a:avLst/>
          </a:prstGeom>
        </p:spPr>
      </p:pic>
      <p:pic>
        <p:nvPicPr>
          <p:cNvPr id="41" name="Picture 2" descr="Logo, logos, monero icon - Free download on Iconfinder">
            <a:extLst>
              <a:ext uri="{FF2B5EF4-FFF2-40B4-BE49-F238E27FC236}">
                <a16:creationId xmlns:a16="http://schemas.microsoft.com/office/drawing/2014/main" id="{1044CD25-A258-CCEC-41D1-A4C40AAD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867" y="2942478"/>
            <a:ext cx="856409" cy="85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8DE7503F-3BE0-E80F-5B63-B9900FFAFA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77" y="3020255"/>
            <a:ext cx="755345" cy="755345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7B30C8F3-4381-477A-EC23-4BD6A4A9B9AB}"/>
              </a:ext>
            </a:extLst>
          </p:cNvPr>
          <p:cNvSpPr txBox="1"/>
          <p:nvPr/>
        </p:nvSpPr>
        <p:spPr>
          <a:xfrm>
            <a:off x="2970847" y="4297221"/>
            <a:ext cx="25625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nostr.com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infos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mondiales,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09076CE-7C70-DD41-E5D4-686DEF3320E9}"/>
              </a:ext>
            </a:extLst>
          </p:cNvPr>
          <p:cNvSpPr txBox="1"/>
          <p:nvPr/>
        </p:nvSpPr>
        <p:spPr>
          <a:xfrm>
            <a:off x="5274101" y="3855473"/>
            <a:ext cx="26467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Bitcoin </a:t>
            </a:r>
            <a: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actifs phys.</a:t>
            </a:r>
            <a:b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historiquement, réserve de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valeur depuis 15 ans</a:t>
            </a:r>
          </a:p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    &gt;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getMonero.org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intraçable,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anonyme,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Image 47" descr="Pillar Clipart Three and other clipart images on Cliparts pub™">
            <a:extLst>
              <a:ext uri="{FF2B5EF4-FFF2-40B4-BE49-F238E27FC236}">
                <a16:creationId xmlns:a16="http://schemas.microsoft.com/office/drawing/2014/main" id="{027CB8A9-0986-7DCD-0CA0-40EB082F7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6367" y="5566673"/>
            <a:ext cx="2563920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 48" descr="Pillar Clipart Three and other clipart images on Cliparts pub™">
            <a:extLst>
              <a:ext uri="{FF2B5EF4-FFF2-40B4-BE49-F238E27FC236}">
                <a16:creationId xmlns:a16="http://schemas.microsoft.com/office/drawing/2014/main" id="{103AD319-1E33-A141-7D9F-18CE0B838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56945" y="5566422"/>
            <a:ext cx="2563920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 49" descr="Pillar Clipart Three and other clipart images on Cliparts pub™">
            <a:extLst>
              <a:ext uri="{FF2B5EF4-FFF2-40B4-BE49-F238E27FC236}">
                <a16:creationId xmlns:a16="http://schemas.microsoft.com/office/drawing/2014/main" id="{38258FEA-093C-DCCD-2CEE-9C393E3D9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7524" y="5550445"/>
            <a:ext cx="2281550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8BEA1F8-B606-80D2-43BF-2BF7B87E7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803" y="3011586"/>
            <a:ext cx="916500" cy="9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E162FF1E-E7B5-DDC3-60A7-7FB39BBC7FCC}"/>
              </a:ext>
            </a:extLst>
          </p:cNvPr>
          <p:cNvSpPr txBox="1"/>
          <p:nvPr/>
        </p:nvSpPr>
        <p:spPr>
          <a:xfrm>
            <a:off x="7880316" y="3964673"/>
            <a:ext cx="191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2">
                    <a:lumMod val="50000"/>
                  </a:schemeClr>
                </a:solidFill>
              </a:rPr>
              <a:t>LBRY</a:t>
            </a:r>
            <a:r>
              <a:rPr lang="fr-FR" sz="2000" b="1" i="1" dirty="0"/>
              <a:t> </a:t>
            </a:r>
            <a:r>
              <a:rPr lang="fr-FR" sz="2000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fr-FR" sz="2000" i="1" dirty="0" err="1">
                <a:solidFill>
                  <a:schemeClr val="bg2">
                    <a:lumMod val="50000"/>
                  </a:schemeClr>
                </a:solidFill>
              </a:rPr>
              <a:t>Odysee</a:t>
            </a:r>
            <a:r>
              <a:rPr lang="fr-FR" sz="2000" i="1" dirty="0">
                <a:solidFill>
                  <a:schemeClr val="bg2">
                    <a:lumMod val="50000"/>
                  </a:schemeClr>
                </a:solidFill>
              </a:rPr>
              <a:t>) </a:t>
            </a:r>
            <a:br>
              <a:rPr lang="fr-FR" sz="2000" i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sz="2000" i="1" dirty="0">
                <a:solidFill>
                  <a:schemeClr val="bg2">
                    <a:lumMod val="50000"/>
                  </a:schemeClr>
                </a:solidFill>
              </a:rPr>
              <a:t>ou IPFS ou</a:t>
            </a:r>
            <a:endParaRPr lang="en-US" sz="16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2" name="Image 51" descr="Pillar Clipart Three and other clipart images on Cliparts pub™">
            <a:extLst>
              <a:ext uri="{FF2B5EF4-FFF2-40B4-BE49-F238E27FC236}">
                <a16:creationId xmlns:a16="http://schemas.microsoft.com/office/drawing/2014/main" id="{E29A069E-9D56-36A9-9A46-96FEA9130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9825124" y="2070015"/>
            <a:ext cx="1715625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BBB24FB6-1366-92D5-E93D-2A23E4E4344F}"/>
              </a:ext>
            </a:extLst>
          </p:cNvPr>
          <p:cNvSpPr txBox="1"/>
          <p:nvPr/>
        </p:nvSpPr>
        <p:spPr>
          <a:xfrm>
            <a:off x="9825124" y="2201809"/>
            <a:ext cx="1672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2F2F2"/>
                </a:solidFill>
              </a:rPr>
              <a:t>Energie</a:t>
            </a:r>
            <a:endParaRPr lang="en-US" sz="1400" b="1" dirty="0">
              <a:solidFill>
                <a:srgbClr val="F2F2F2"/>
              </a:solidFill>
            </a:endParaRPr>
          </a:p>
        </p:txBody>
      </p:sp>
      <p:pic>
        <p:nvPicPr>
          <p:cNvPr id="54" name="Image 53" descr="Pillar Clipart Three and other clipart images on Cliparts pub™">
            <a:extLst>
              <a:ext uri="{FF2B5EF4-FFF2-40B4-BE49-F238E27FC236}">
                <a16:creationId xmlns:a16="http://schemas.microsoft.com/office/drawing/2014/main" id="{0F30716D-3B56-2799-5D09-96BEB95B1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90558" y="5555663"/>
            <a:ext cx="1929942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DOKIO Kit Panneau solaire PLIABLE 100WC - 12V AVEC INVERSEUR Solaire 2 ...">
            <a:extLst>
              <a:ext uri="{FF2B5EF4-FFF2-40B4-BE49-F238E27FC236}">
                <a16:creationId xmlns:a16="http://schemas.microsoft.com/office/drawing/2014/main" id="{5B40A29A-E2D7-CD28-F15F-C48721E36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1574" y="3628402"/>
            <a:ext cx="1407896" cy="6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BCF190D-6993-D5D5-100E-2E7895144FFD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667" b="97000" l="3448" r="96076">
                        <a14:foregroundMark x1="29013" y1="9833" x2="18074" y2="22667"/>
                        <a14:foregroundMark x1="18074" y1="22667" x2="18074" y2="23833"/>
                        <a14:foregroundMark x1="16885" y1="76333" x2="25565" y2="95833"/>
                        <a14:foregroundMark x1="25565" y1="95833" x2="26754" y2="96167"/>
                        <a14:foregroundMark x1="70036" y1="92167" x2="11177" y2="92833"/>
                        <a14:foregroundMark x1="82283" y1="91667" x2="49227" y2="92667"/>
                        <a14:foregroundMark x1="89180" y1="93167" x2="79191" y2="77833"/>
                        <a14:foregroundMark x1="79191" y1="77833" x2="78835" y2="76833"/>
                        <a14:foregroundMark x1="90131" y1="89667" x2="84067" y2="75500"/>
                        <a14:foregroundMark x1="92390" y1="94167" x2="86326" y2="79333"/>
                        <a14:foregroundMark x1="95719" y1="95167" x2="86088" y2="79167"/>
                        <a14:foregroundMark x1="95719" y1="94000" x2="87872" y2="79000"/>
                        <a14:foregroundMark x1="93817" y1="90500" x2="95125" y2="91500"/>
                        <a14:foregroundMark x1="76338" y1="81333" x2="48395" y2="82667"/>
                        <a14:foregroundMark x1="76338" y1="79333" x2="32699" y2="79500"/>
                        <a14:foregroundMark x1="51962" y1="82500" x2="23424" y2="74500"/>
                        <a14:foregroundMark x1="23424" y1="74500" x2="20095" y2="66667"/>
                        <a14:foregroundMark x1="19976" y1="73500" x2="8561" y2="90833"/>
                        <a14:foregroundMark x1="6064" y1="92167" x2="16885" y2="74333"/>
                        <a14:foregroundMark x1="4281" y1="93500" x2="16290" y2="76167"/>
                        <a14:foregroundMark x1="39120" y1="87833" x2="65279" y2="88500"/>
                        <a14:foregroundMark x1="17836" y1="72833" x2="17360" y2="59667"/>
                        <a14:foregroundMark x1="23187" y1="71833" x2="37931" y2="71333"/>
                        <a14:foregroundMark x1="61712" y1="70667" x2="33650" y2="71667"/>
                        <a14:foregroundMark x1="72652" y1="72833" x2="34245" y2="76667"/>
                        <a14:foregroundMark x1="79548" y1="72500" x2="54816" y2="77500"/>
                        <a14:foregroundMark x1="79786" y1="76667" x2="82996" y2="67167"/>
                        <a14:foregroundMark x1="80262" y1="73000" x2="69560" y2="79333"/>
                        <a14:foregroundMark x1="85256" y1="69167" x2="84304" y2="60000"/>
                        <a14:foregroundMark x1="83353" y1="64000" x2="83115" y2="47333"/>
                        <a14:foregroundMark x1="84185" y1="51833" x2="84185" y2="20000"/>
                        <a14:foregroundMark x1="84185" y1="21667" x2="72414" y2="10667"/>
                        <a14:foregroundMark x1="72414" y1="10667" x2="17479" y2="14333"/>
                        <a14:foregroundMark x1="16766" y1="17500" x2="17479" y2="62333"/>
                        <a14:foregroundMark x1="96076" y1="93833" x2="92747" y2="89000"/>
                        <a14:foregroundMark x1="6183" y1="89833" x2="20927" y2="96167"/>
                        <a14:foregroundMark x1="20927" y1="96167" x2="37574" y2="96000"/>
                        <a14:foregroundMark x1="37574" y1="96000" x2="96195" y2="97000"/>
                        <a14:foregroundMark x1="17122" y1="95500" x2="3448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52" y="2917106"/>
            <a:ext cx="828330" cy="590961"/>
          </a:xfrm>
          <a:prstGeom prst="rect">
            <a:avLst/>
          </a:prstGeom>
        </p:spPr>
      </p:pic>
      <p:sp>
        <p:nvSpPr>
          <p:cNvPr id="6" name="ZoneTexte 4">
            <a:extLst>
              <a:ext uri="{FF2B5EF4-FFF2-40B4-BE49-F238E27FC236}">
                <a16:creationId xmlns:a16="http://schemas.microsoft.com/office/drawing/2014/main" id="{194960AA-194E-458C-8972-634ED22DCC1D}"/>
              </a:ext>
            </a:extLst>
          </p:cNvPr>
          <p:cNvSpPr txBox="1"/>
          <p:nvPr/>
        </p:nvSpPr>
        <p:spPr>
          <a:xfrm rot="16200000">
            <a:off x="10039085" y="4834628"/>
            <a:ext cx="1412244" cy="404387"/>
          </a:xfrm>
          <a:prstGeom prst="roundRect">
            <a:avLst/>
          </a:prstGeom>
          <a:solidFill>
            <a:srgbClr val="FFFFFF">
              <a:alpha val="83137"/>
            </a:srgbClr>
          </a:solidFill>
          <a:ln w="19050" cmpd="sng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SortieElec</a:t>
            </a:r>
          </a:p>
        </p:txBody>
      </p:sp>
      <p:pic>
        <p:nvPicPr>
          <p:cNvPr id="57" name="Espace réservé du contenu 4" descr="Une image contenant intérieur, téléphone mobile&#10;&#10;Description générée automatiquement">
            <a:extLst>
              <a:ext uri="{FF2B5EF4-FFF2-40B4-BE49-F238E27FC236}">
                <a16:creationId xmlns:a16="http://schemas.microsoft.com/office/drawing/2014/main" id="{9E9E934D-9424-7A85-A330-5F09982A80D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grayscl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703" b="95297" l="9926" r="89578">
                        <a14:foregroundMark x1="55583" y1="74847" x2="48883" y2="61963"/>
                        <a14:foregroundMark x1="45658" y1="95501" x2="54094" y2="78732"/>
                        <a14:foregroundMark x1="58065" y1="95092" x2="42184" y2="94070"/>
                        <a14:foregroundMark x1="42184" y1="94070" x2="41191" y2="49080"/>
                        <a14:foregroundMark x1="42184" y1="4703" x2="42680" y2="31288"/>
                        <a14:foregroundMark x1="59305" y1="52556" x2="55583" y2="52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6" r="28617"/>
          <a:stretch/>
        </p:blipFill>
        <p:spPr>
          <a:xfrm flipH="1">
            <a:off x="199262" y="4546571"/>
            <a:ext cx="759370" cy="1687984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32B51134-FE3E-8769-C3D3-03FE02830C7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4186" y="5804633"/>
            <a:ext cx="399991" cy="399316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D9994467-2CE0-90EB-D5B6-0B56C46BB87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54233" y="5537161"/>
            <a:ext cx="399991" cy="399316"/>
          </a:xfrm>
          <a:prstGeom prst="rect">
            <a:avLst/>
          </a:prstGeom>
        </p:spPr>
      </p:pic>
      <p:pic>
        <p:nvPicPr>
          <p:cNvPr id="62" name="Picture 6" descr="Cours et Meilleur Prix Lingot 1 Kilo d'Argent Achat Vente">
            <a:extLst>
              <a:ext uri="{FF2B5EF4-FFF2-40B4-BE49-F238E27FC236}">
                <a16:creationId xmlns:a16="http://schemas.microsoft.com/office/drawing/2014/main" id="{EB26FDA0-D52C-9AF6-E0A8-66477C4B0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73174" y="5512849"/>
            <a:ext cx="394893" cy="6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ZoneTexte 1030">
            <a:extLst>
              <a:ext uri="{FF2B5EF4-FFF2-40B4-BE49-F238E27FC236}">
                <a16:creationId xmlns:a16="http://schemas.microsoft.com/office/drawing/2014/main" id="{66A67B1B-B356-C48E-A27D-8D122C226DED}"/>
              </a:ext>
            </a:extLst>
          </p:cNvPr>
          <p:cNvSpPr txBox="1"/>
          <p:nvPr/>
        </p:nvSpPr>
        <p:spPr>
          <a:xfrm>
            <a:off x="848443" y="5075309"/>
            <a:ext cx="195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alternative, ajout facile dans les groupes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1EA8F6-D3D0-521F-BE9D-354230719F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93" y="4817460"/>
            <a:ext cx="1508825" cy="3905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AFC67F-1EA8-F8C8-DDD6-690B0CB46946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862" y="4737552"/>
            <a:ext cx="579587" cy="57958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3162E80-C36F-3708-DEE2-2ABA1755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41</a:t>
            </a:fld>
            <a:endParaRPr lang="en-US"/>
          </a:p>
        </p:txBody>
      </p:sp>
      <p:pic>
        <p:nvPicPr>
          <p:cNvPr id="12" name="Picture 4" descr="simplex logo">
            <a:extLst>
              <a:ext uri="{FF2B5EF4-FFF2-40B4-BE49-F238E27FC236}">
                <a16:creationId xmlns:a16="http://schemas.microsoft.com/office/drawing/2014/main" id="{0027336B-B890-D7C2-EB79-4DB538041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0" y="4728450"/>
            <a:ext cx="1502395" cy="37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E1CA6F6-1629-9E08-E8AE-FD4B44FC658C}"/>
              </a:ext>
            </a:extLst>
          </p:cNvPr>
          <p:cNvSpPr txBox="1"/>
          <p:nvPr/>
        </p:nvSpPr>
        <p:spPr>
          <a:xfrm>
            <a:off x="8701390" y="214676"/>
            <a:ext cx="346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avant Digital ID et CBDC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4205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DBC89-2A11-4220-FE6D-5D6698C11A7B}"/>
              </a:ext>
            </a:extLst>
          </p:cNvPr>
          <p:cNvSpPr/>
          <p:nvPr/>
        </p:nvSpPr>
        <p:spPr>
          <a:xfrm>
            <a:off x="8970926" y="-147"/>
            <a:ext cx="3152567" cy="356057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Image 30" descr="Pillar Clipart Three and other clipart images on Cliparts pub™">
            <a:extLst>
              <a:ext uri="{FF2B5EF4-FFF2-40B4-BE49-F238E27FC236}">
                <a16:creationId xmlns:a16="http://schemas.microsoft.com/office/drawing/2014/main" id="{B81A3FFB-AFDE-C7B0-7390-4725A5642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2" t="-2695" r="-450"/>
          <a:stretch/>
        </p:blipFill>
        <p:spPr bwMode="auto">
          <a:xfrm>
            <a:off x="-15061" y="339724"/>
            <a:ext cx="11967338" cy="17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Pillar Clipart Three and other clipart images on Cliparts pub™">
            <a:extLst>
              <a:ext uri="{FF2B5EF4-FFF2-40B4-BE49-F238E27FC236}">
                <a16:creationId xmlns:a16="http://schemas.microsoft.com/office/drawing/2014/main" id="{B7759C29-A741-4B49-BCEA-5CA0BC51D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4118" y="5579624"/>
            <a:ext cx="2563920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B9AD65A-32CC-489B-B3D7-0377C33E02CA}"/>
              </a:ext>
            </a:extLst>
          </p:cNvPr>
          <p:cNvSpPr txBox="1"/>
          <p:nvPr/>
        </p:nvSpPr>
        <p:spPr>
          <a:xfrm>
            <a:off x="3771938" y="1216108"/>
            <a:ext cx="4426336" cy="902201"/>
          </a:xfrm>
          <a:prstGeom prst="round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/>
              <a:t>RESILIENCE NUMERIQUE </a:t>
            </a:r>
          </a:p>
          <a:p>
            <a:pPr algn="ctr"/>
            <a:r>
              <a:rPr lang="en-US" sz="2400" b="1" dirty="0" err="1">
                <a:solidFill>
                  <a:srgbClr val="F2F2F2"/>
                </a:solidFill>
              </a:rPr>
              <a:t>Citoyenne</a:t>
            </a:r>
            <a:r>
              <a:rPr lang="en-US" sz="2400" b="1" dirty="0">
                <a:solidFill>
                  <a:srgbClr val="F2F2F2"/>
                </a:solidFill>
              </a:rPr>
              <a:t> 2024</a:t>
            </a:r>
          </a:p>
        </p:txBody>
      </p:sp>
      <p:pic>
        <p:nvPicPr>
          <p:cNvPr id="15" name="Image 14" descr="Pillar Clipart Three and other clipart images on Cliparts pub™">
            <a:extLst>
              <a:ext uri="{FF2B5EF4-FFF2-40B4-BE49-F238E27FC236}">
                <a16:creationId xmlns:a16="http://schemas.microsoft.com/office/drawing/2014/main" id="{02EDF197-D3A7-C4F3-F94E-74901B036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262" y="6035021"/>
            <a:ext cx="11865738" cy="6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551E74C-FD0C-0317-3CC9-F30854763E29}"/>
              </a:ext>
            </a:extLst>
          </p:cNvPr>
          <p:cNvSpPr txBox="1"/>
          <p:nvPr/>
        </p:nvSpPr>
        <p:spPr>
          <a:xfrm>
            <a:off x="123287" y="150233"/>
            <a:ext cx="5695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/>
              <a:t>1 socle</a:t>
            </a:r>
            <a:r>
              <a:rPr lang="fr-FR" sz="2400" b="1" dirty="0"/>
              <a:t> &amp;</a:t>
            </a:r>
            <a:r>
              <a:rPr lang="fr-FR" sz="2400" b="1" u="sng" dirty="0"/>
              <a:t> 5 piliers</a:t>
            </a:r>
            <a:r>
              <a:rPr lang="fr-FR" sz="2400" b="1" dirty="0"/>
              <a:t> – </a:t>
            </a:r>
            <a:r>
              <a:rPr lang="fr-FR" sz="2400" b="1" u="sng" dirty="0">
                <a:solidFill>
                  <a:srgbClr val="00B0F0"/>
                </a:solidFill>
              </a:rPr>
              <a:t>Décentralisation </a:t>
            </a:r>
            <a:br>
              <a:rPr lang="fr-FR" sz="2400" b="1" dirty="0">
                <a:solidFill>
                  <a:srgbClr val="00B0F0"/>
                </a:solidFill>
              </a:rPr>
            </a:br>
            <a:r>
              <a:rPr lang="fr-FR" sz="2000" b="1" dirty="0"/>
              <a:t>Tous essentiels ! Souverains</a:t>
            </a:r>
            <a:br>
              <a:rPr lang="fr-FR" sz="2000" b="1" dirty="0"/>
            </a:br>
            <a:r>
              <a:rPr lang="fr-FR" sz="2000" b="1" dirty="0"/>
              <a:t>Fini la censure en 1 clic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14425C5-7625-D5D5-FEAA-33A71486AA4E}"/>
              </a:ext>
            </a:extLst>
          </p:cNvPr>
          <p:cNvSpPr txBox="1">
            <a:spLocks/>
          </p:cNvSpPr>
          <p:nvPr/>
        </p:nvSpPr>
        <p:spPr>
          <a:xfrm>
            <a:off x="10292759" y="1139427"/>
            <a:ext cx="1930703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Mai 2024 – </a:t>
            </a: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v2.2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3095B636-05D2-4AB7-A3B0-D860C82BCB9C}"/>
              </a:ext>
            </a:extLst>
          </p:cNvPr>
          <p:cNvSpPr txBox="1"/>
          <p:nvPr/>
        </p:nvSpPr>
        <p:spPr>
          <a:xfrm>
            <a:off x="7970287" y="6094461"/>
            <a:ext cx="2410692" cy="438512"/>
          </a:xfrm>
          <a:prstGeom prst="roundRect">
            <a:avLst/>
          </a:prstGeom>
          <a:solidFill>
            <a:srgbClr val="FFFFFF">
              <a:alpha val="81176"/>
            </a:srgbClr>
          </a:solidFill>
          <a:ln w="19050" cmpd="sng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cs typeface="Arial" panose="020B0604020202020204" pitchFamily="34" charset="0"/>
              </a:rPr>
              <a:t>@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73FA49-9157-A77D-FCDD-5273CA57E34B}"/>
              </a:ext>
            </a:extLst>
          </p:cNvPr>
          <p:cNvSpPr txBox="1"/>
          <p:nvPr/>
        </p:nvSpPr>
        <p:spPr>
          <a:xfrm>
            <a:off x="3016367" y="6047816"/>
            <a:ext cx="5256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solidFill>
                  <a:schemeClr val="bg1"/>
                </a:solidFill>
              </a:rPr>
              <a:t>Groupes locaux - entraide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087C931-588F-E626-C9E5-25A1FD496705}"/>
              </a:ext>
            </a:extLst>
          </p:cNvPr>
          <p:cNvSpPr txBox="1"/>
          <p:nvPr/>
        </p:nvSpPr>
        <p:spPr>
          <a:xfrm>
            <a:off x="4584709" y="4547642"/>
            <a:ext cx="483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Image 35" descr="Pillar Clipart Three and other clipart images on Cliparts pub™">
            <a:extLst>
              <a:ext uri="{FF2B5EF4-FFF2-40B4-BE49-F238E27FC236}">
                <a16:creationId xmlns:a16="http://schemas.microsoft.com/office/drawing/2014/main" id="{32B26669-17B6-58BB-6236-E37AE4A73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367394" y="2075811"/>
            <a:ext cx="2943101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1937B26-0030-928C-D137-6694D7F60A53}"/>
              </a:ext>
            </a:extLst>
          </p:cNvPr>
          <p:cNvSpPr txBox="1"/>
          <p:nvPr/>
        </p:nvSpPr>
        <p:spPr>
          <a:xfrm>
            <a:off x="6464980" y="4127944"/>
            <a:ext cx="483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06926D7-307F-E6AC-46E5-F19B9681E4BB}"/>
              </a:ext>
            </a:extLst>
          </p:cNvPr>
          <p:cNvSpPr txBox="1"/>
          <p:nvPr/>
        </p:nvSpPr>
        <p:spPr>
          <a:xfrm>
            <a:off x="8200293" y="4567441"/>
            <a:ext cx="483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Image 36" descr="Pillar Clipart Three and other clipart images on Cliparts pub™">
            <a:extLst>
              <a:ext uri="{FF2B5EF4-FFF2-40B4-BE49-F238E27FC236}">
                <a16:creationId xmlns:a16="http://schemas.microsoft.com/office/drawing/2014/main" id="{0C8DB0D3-739B-0781-9D65-33A1AA51B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3128038" y="2066140"/>
            <a:ext cx="2229823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A038C66-DBAE-30A5-8DB7-06683D56D82F}"/>
              </a:ext>
            </a:extLst>
          </p:cNvPr>
          <p:cNvSpPr txBox="1"/>
          <p:nvPr/>
        </p:nvSpPr>
        <p:spPr>
          <a:xfrm>
            <a:off x="564118" y="2232587"/>
            <a:ext cx="254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rgbClr val="F2F2F2"/>
                </a:solidFill>
              </a:rPr>
              <a:t>Messagerie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C8A4D4-BFCD-6852-5693-385BA20905BD}"/>
              </a:ext>
            </a:extLst>
          </p:cNvPr>
          <p:cNvSpPr txBox="1"/>
          <p:nvPr/>
        </p:nvSpPr>
        <p:spPr>
          <a:xfrm>
            <a:off x="3389428" y="2043758"/>
            <a:ext cx="1725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rgbClr val="F2F2F2"/>
                </a:solidFill>
              </a:rPr>
              <a:t>Réseau social</a:t>
            </a:r>
          </a:p>
        </p:txBody>
      </p:sp>
      <p:pic>
        <p:nvPicPr>
          <p:cNvPr id="38" name="Image 37" descr="Pillar Clipart Three and other clipart images on Cliparts pub™">
            <a:extLst>
              <a:ext uri="{FF2B5EF4-FFF2-40B4-BE49-F238E27FC236}">
                <a16:creationId xmlns:a16="http://schemas.microsoft.com/office/drawing/2014/main" id="{AD161ABD-4B4D-ABD3-7A24-62C665669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7907461" y="2071854"/>
            <a:ext cx="1737136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 38" descr="Pillar Clipart Three and other clipart images on Cliparts pub™">
            <a:extLst>
              <a:ext uri="{FF2B5EF4-FFF2-40B4-BE49-F238E27FC236}">
                <a16:creationId xmlns:a16="http://schemas.microsoft.com/office/drawing/2014/main" id="{03649300-647D-2BCB-0E57-03A5A3EA4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5508481" y="2068116"/>
            <a:ext cx="2229823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4CFE711-9CCB-F251-E726-EBECDFAB7408}"/>
              </a:ext>
            </a:extLst>
          </p:cNvPr>
          <p:cNvSpPr txBox="1"/>
          <p:nvPr/>
        </p:nvSpPr>
        <p:spPr>
          <a:xfrm>
            <a:off x="5561980" y="2047585"/>
            <a:ext cx="2074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rgbClr val="F2F2F2"/>
                </a:solidFill>
              </a:rPr>
              <a:t>Moyen d'échange</a:t>
            </a:r>
            <a:endParaRPr lang="en-US" sz="2200" b="1" dirty="0">
              <a:solidFill>
                <a:srgbClr val="F2F2F2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A3321EA-DDB1-5B42-F1F9-D6135FAA0EA8}"/>
              </a:ext>
            </a:extLst>
          </p:cNvPr>
          <p:cNvSpPr txBox="1"/>
          <p:nvPr/>
        </p:nvSpPr>
        <p:spPr>
          <a:xfrm>
            <a:off x="7956937" y="2232587"/>
            <a:ext cx="156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2F2F2"/>
                </a:solidFill>
              </a:rPr>
              <a:t>Vidéos</a:t>
            </a:r>
            <a:endParaRPr lang="en-US" sz="1400" b="1" dirty="0">
              <a:solidFill>
                <a:srgbClr val="F2F2F2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93FCCF7-90F5-B23E-A9D3-08464F967096}"/>
              </a:ext>
            </a:extLst>
          </p:cNvPr>
          <p:cNvSpPr txBox="1"/>
          <p:nvPr/>
        </p:nvSpPr>
        <p:spPr>
          <a:xfrm>
            <a:off x="8701390" y="214676"/>
            <a:ext cx="346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avant Digital ID et CBDC</a:t>
            </a:r>
            <a:endParaRPr lang="en-US" sz="2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831AE1-9766-7305-DECB-EF4D170680D0}"/>
              </a:ext>
            </a:extLst>
          </p:cNvPr>
          <p:cNvSpPr txBox="1"/>
          <p:nvPr/>
        </p:nvSpPr>
        <p:spPr>
          <a:xfrm>
            <a:off x="8745718" y="626131"/>
            <a:ext cx="3973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u="sng" dirty="0" err="1"/>
              <a:t>incensurabilité</a:t>
            </a:r>
            <a:r>
              <a:rPr lang="fr-FR" sz="1800" b="1" dirty="0"/>
              <a:t>, anonymat, </a:t>
            </a:r>
            <a:br>
              <a:rPr lang="fr-FR" sz="1800" b="1" dirty="0"/>
            </a:br>
            <a:r>
              <a:rPr lang="fr-FR" sz="1800" b="1" dirty="0" err="1"/>
              <a:t>intraçabilité</a:t>
            </a:r>
            <a:r>
              <a:rPr lang="fr-FR" sz="1800" b="1" dirty="0"/>
              <a:t>, liberté</a:t>
            </a:r>
            <a:endParaRPr lang="en-US" sz="11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EB3DAF7-4C4D-5E2E-B9F9-AAD8BEB45EF6}"/>
              </a:ext>
            </a:extLst>
          </p:cNvPr>
          <p:cNvSpPr txBox="1"/>
          <p:nvPr/>
        </p:nvSpPr>
        <p:spPr>
          <a:xfrm>
            <a:off x="610668" y="3523485"/>
            <a:ext cx="25625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     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getsession.org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métadata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623807CE-EB08-55BB-D6D3-F11B1703E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03" y="3011446"/>
            <a:ext cx="618936" cy="83498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7B1005F-0870-D279-8F54-E0545419E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33" y="3973190"/>
            <a:ext cx="1725416" cy="403017"/>
          </a:xfrm>
          <a:prstGeom prst="rect">
            <a:avLst/>
          </a:prstGeom>
        </p:spPr>
      </p:pic>
      <p:pic>
        <p:nvPicPr>
          <p:cNvPr id="41" name="Picture 2" descr="Logo, logos, monero icon - Free download on Iconfinder">
            <a:extLst>
              <a:ext uri="{FF2B5EF4-FFF2-40B4-BE49-F238E27FC236}">
                <a16:creationId xmlns:a16="http://schemas.microsoft.com/office/drawing/2014/main" id="{1044CD25-A258-CCEC-41D1-A4C40AAD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36" y="2872613"/>
            <a:ext cx="920186" cy="9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8DE7503F-3BE0-E80F-5B63-B9900FFAFA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51" y="3033860"/>
            <a:ext cx="646404" cy="646404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7B30C8F3-4381-477A-EC23-4BD6A4A9B9AB}"/>
              </a:ext>
            </a:extLst>
          </p:cNvPr>
          <p:cNvSpPr txBox="1"/>
          <p:nvPr/>
        </p:nvSpPr>
        <p:spPr>
          <a:xfrm>
            <a:off x="2970847" y="4297221"/>
            <a:ext cx="25625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nostr.com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infos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mondiales,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09076CE-7C70-DD41-E5D4-686DEF3320E9}"/>
              </a:ext>
            </a:extLst>
          </p:cNvPr>
          <p:cNvSpPr txBox="1"/>
          <p:nvPr/>
        </p:nvSpPr>
        <p:spPr>
          <a:xfrm>
            <a:off x="5338868" y="4110129"/>
            <a:ext cx="256257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Bitcoin</a:t>
            </a:r>
            <a:br>
              <a:rPr lang="fr-FR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sz="12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historique depuis 15 ans</a:t>
            </a:r>
            <a:b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bg2">
                    <a:lumMod val="50000"/>
                  </a:schemeClr>
                </a:solidFill>
              </a:rPr>
              <a:t>     &gt; </a:t>
            </a: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getMonero.org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intraçable, anonyme</a:t>
            </a:r>
            <a:b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fr-FR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Monnaie-libre.fr</a:t>
            </a:r>
            <a:endParaRPr lang="fr-FR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r-FR" sz="1400" b="1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solidaire, issue de Bitcoin </a:t>
            </a:r>
          </a:p>
        </p:txBody>
      </p:sp>
      <p:pic>
        <p:nvPicPr>
          <p:cNvPr id="1028" name="Picture 4" descr="simplex logo">
            <a:extLst>
              <a:ext uri="{FF2B5EF4-FFF2-40B4-BE49-F238E27FC236}">
                <a16:creationId xmlns:a16="http://schemas.microsoft.com/office/drawing/2014/main" id="{3003E735-6A90-8687-6456-B9D137BF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0" y="4728450"/>
            <a:ext cx="1502395" cy="37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 47" descr="Pillar Clipart Three and other clipart images on Cliparts pub™">
            <a:extLst>
              <a:ext uri="{FF2B5EF4-FFF2-40B4-BE49-F238E27FC236}">
                <a16:creationId xmlns:a16="http://schemas.microsoft.com/office/drawing/2014/main" id="{027CB8A9-0986-7DCD-0CA0-40EB082F7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6367" y="5566673"/>
            <a:ext cx="2563920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 48" descr="Pillar Clipart Three and other clipart images on Cliparts pub™">
            <a:extLst>
              <a:ext uri="{FF2B5EF4-FFF2-40B4-BE49-F238E27FC236}">
                <a16:creationId xmlns:a16="http://schemas.microsoft.com/office/drawing/2014/main" id="{103AD319-1E33-A141-7D9F-18CE0B838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56945" y="5566422"/>
            <a:ext cx="2563920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 49" descr="Pillar Clipart Three and other clipart images on Cliparts pub™">
            <a:extLst>
              <a:ext uri="{FF2B5EF4-FFF2-40B4-BE49-F238E27FC236}">
                <a16:creationId xmlns:a16="http://schemas.microsoft.com/office/drawing/2014/main" id="{38258FEA-093C-DCCD-2CEE-9C393E3D9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7524" y="5550445"/>
            <a:ext cx="2281550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8BEA1F8-B606-80D2-43BF-2BF7B87E7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803" y="3011586"/>
            <a:ext cx="916500" cy="9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E162FF1E-E7B5-DDC3-60A7-7FB39BBC7FCC}"/>
              </a:ext>
            </a:extLst>
          </p:cNvPr>
          <p:cNvSpPr txBox="1"/>
          <p:nvPr/>
        </p:nvSpPr>
        <p:spPr>
          <a:xfrm>
            <a:off x="7880316" y="3964673"/>
            <a:ext cx="191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2">
                    <a:lumMod val="50000"/>
                  </a:schemeClr>
                </a:solidFill>
              </a:rPr>
              <a:t>LBRY</a:t>
            </a:r>
            <a:r>
              <a:rPr lang="fr-FR" sz="2000" b="1" i="1" dirty="0"/>
              <a:t> </a:t>
            </a:r>
            <a:r>
              <a:rPr lang="fr-FR" sz="2000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fr-FR" sz="2000" i="1" dirty="0" err="1">
                <a:solidFill>
                  <a:schemeClr val="bg2">
                    <a:lumMod val="50000"/>
                  </a:schemeClr>
                </a:solidFill>
              </a:rPr>
              <a:t>Odysee</a:t>
            </a:r>
            <a:r>
              <a:rPr lang="fr-FR" sz="2000" i="1" dirty="0">
                <a:solidFill>
                  <a:schemeClr val="bg2">
                    <a:lumMod val="50000"/>
                  </a:schemeClr>
                </a:solidFill>
              </a:rPr>
              <a:t>) </a:t>
            </a:r>
            <a:br>
              <a:rPr lang="fr-FR" sz="2000" i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sz="2000" i="1" dirty="0">
                <a:solidFill>
                  <a:schemeClr val="bg2">
                    <a:lumMod val="50000"/>
                  </a:schemeClr>
                </a:solidFill>
              </a:rPr>
              <a:t>ou IPFS ou</a:t>
            </a:r>
            <a:endParaRPr lang="en-US" sz="16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2" name="Image 51" descr="Pillar Clipart Three and other clipart images on Cliparts pub™">
            <a:extLst>
              <a:ext uri="{FF2B5EF4-FFF2-40B4-BE49-F238E27FC236}">
                <a16:creationId xmlns:a16="http://schemas.microsoft.com/office/drawing/2014/main" id="{E29A069E-9D56-36A9-9A46-96FEA9130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9825124" y="2070015"/>
            <a:ext cx="1715625" cy="7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BBB24FB6-1366-92D5-E93D-2A23E4E4344F}"/>
              </a:ext>
            </a:extLst>
          </p:cNvPr>
          <p:cNvSpPr txBox="1"/>
          <p:nvPr/>
        </p:nvSpPr>
        <p:spPr>
          <a:xfrm>
            <a:off x="9825124" y="2201809"/>
            <a:ext cx="1672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2F2F2"/>
                </a:solidFill>
              </a:rPr>
              <a:t>Energie</a:t>
            </a:r>
            <a:endParaRPr lang="en-US" sz="1400" b="1" dirty="0">
              <a:solidFill>
                <a:srgbClr val="F2F2F2"/>
              </a:solidFill>
            </a:endParaRPr>
          </a:p>
        </p:txBody>
      </p:sp>
      <p:pic>
        <p:nvPicPr>
          <p:cNvPr id="54" name="Image 53" descr="Pillar Clipart Three and other clipart images on Cliparts pub™">
            <a:extLst>
              <a:ext uri="{FF2B5EF4-FFF2-40B4-BE49-F238E27FC236}">
                <a16:creationId xmlns:a16="http://schemas.microsoft.com/office/drawing/2014/main" id="{0F30716D-3B56-2799-5D09-96BEB95B1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90558" y="5555663"/>
            <a:ext cx="1929942" cy="4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DOKIO Kit Panneau solaire PLIABLE 100WC - 12V AVEC INVERSEUR Solaire 2 ...">
            <a:extLst>
              <a:ext uri="{FF2B5EF4-FFF2-40B4-BE49-F238E27FC236}">
                <a16:creationId xmlns:a16="http://schemas.microsoft.com/office/drawing/2014/main" id="{5B40A29A-E2D7-CD28-F15F-C48721E36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1574" y="3628402"/>
            <a:ext cx="1407896" cy="6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BCF190D-6993-D5D5-100E-2E7895144FFD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667" b="97000" l="3448" r="96076">
                        <a14:foregroundMark x1="29013" y1="9833" x2="18074" y2="22667"/>
                        <a14:foregroundMark x1="18074" y1="22667" x2="18074" y2="23833"/>
                        <a14:foregroundMark x1="16885" y1="76333" x2="25565" y2="95833"/>
                        <a14:foregroundMark x1="25565" y1="95833" x2="26754" y2="96167"/>
                        <a14:foregroundMark x1="70036" y1="92167" x2="11177" y2="92833"/>
                        <a14:foregroundMark x1="82283" y1="91667" x2="49227" y2="92667"/>
                        <a14:foregroundMark x1="89180" y1="93167" x2="79191" y2="77833"/>
                        <a14:foregroundMark x1="79191" y1="77833" x2="78835" y2="76833"/>
                        <a14:foregroundMark x1="90131" y1="89667" x2="84067" y2="75500"/>
                        <a14:foregroundMark x1="92390" y1="94167" x2="86326" y2="79333"/>
                        <a14:foregroundMark x1="95719" y1="95167" x2="86088" y2="79167"/>
                        <a14:foregroundMark x1="95719" y1="94000" x2="87872" y2="79000"/>
                        <a14:foregroundMark x1="93817" y1="90500" x2="95125" y2="91500"/>
                        <a14:foregroundMark x1="76338" y1="81333" x2="48395" y2="82667"/>
                        <a14:foregroundMark x1="76338" y1="79333" x2="32699" y2="79500"/>
                        <a14:foregroundMark x1="51962" y1="82500" x2="23424" y2="74500"/>
                        <a14:foregroundMark x1="23424" y1="74500" x2="20095" y2="66667"/>
                        <a14:foregroundMark x1="19976" y1="73500" x2="8561" y2="90833"/>
                        <a14:foregroundMark x1="6064" y1="92167" x2="16885" y2="74333"/>
                        <a14:foregroundMark x1="4281" y1="93500" x2="16290" y2="76167"/>
                        <a14:foregroundMark x1="39120" y1="87833" x2="65279" y2="88500"/>
                        <a14:foregroundMark x1="17836" y1="72833" x2="17360" y2="59667"/>
                        <a14:foregroundMark x1="23187" y1="71833" x2="37931" y2="71333"/>
                        <a14:foregroundMark x1="61712" y1="70667" x2="33650" y2="71667"/>
                        <a14:foregroundMark x1="72652" y1="72833" x2="34245" y2="76667"/>
                        <a14:foregroundMark x1="79548" y1="72500" x2="54816" y2="77500"/>
                        <a14:foregroundMark x1="79786" y1="76667" x2="82996" y2="67167"/>
                        <a14:foregroundMark x1="80262" y1="73000" x2="69560" y2="79333"/>
                        <a14:foregroundMark x1="85256" y1="69167" x2="84304" y2="60000"/>
                        <a14:foregroundMark x1="83353" y1="64000" x2="83115" y2="47333"/>
                        <a14:foregroundMark x1="84185" y1="51833" x2="84185" y2="20000"/>
                        <a14:foregroundMark x1="84185" y1="21667" x2="72414" y2="10667"/>
                        <a14:foregroundMark x1="72414" y1="10667" x2="17479" y2="14333"/>
                        <a14:foregroundMark x1="16766" y1="17500" x2="17479" y2="62333"/>
                        <a14:foregroundMark x1="96076" y1="93833" x2="92747" y2="89000"/>
                        <a14:foregroundMark x1="6183" y1="89833" x2="20927" y2="96167"/>
                        <a14:foregroundMark x1="20927" y1="96167" x2="37574" y2="96000"/>
                        <a14:foregroundMark x1="37574" y1="96000" x2="96195" y2="97000"/>
                        <a14:foregroundMark x1="17122" y1="95500" x2="3448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52" y="2917106"/>
            <a:ext cx="828330" cy="590961"/>
          </a:xfrm>
          <a:prstGeom prst="rect">
            <a:avLst/>
          </a:prstGeom>
        </p:spPr>
      </p:pic>
      <p:sp>
        <p:nvSpPr>
          <p:cNvPr id="6" name="ZoneTexte 4">
            <a:extLst>
              <a:ext uri="{FF2B5EF4-FFF2-40B4-BE49-F238E27FC236}">
                <a16:creationId xmlns:a16="http://schemas.microsoft.com/office/drawing/2014/main" id="{194960AA-194E-458C-8972-634ED22DCC1D}"/>
              </a:ext>
            </a:extLst>
          </p:cNvPr>
          <p:cNvSpPr txBox="1"/>
          <p:nvPr/>
        </p:nvSpPr>
        <p:spPr>
          <a:xfrm rot="16200000">
            <a:off x="10039085" y="4834628"/>
            <a:ext cx="1412244" cy="404387"/>
          </a:xfrm>
          <a:prstGeom prst="roundRect">
            <a:avLst/>
          </a:prstGeom>
          <a:solidFill>
            <a:srgbClr val="FFFFFF">
              <a:alpha val="83137"/>
            </a:srgbClr>
          </a:solidFill>
          <a:ln w="19050" cmpd="sng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SortieElec</a:t>
            </a:r>
          </a:p>
        </p:txBody>
      </p:sp>
      <p:pic>
        <p:nvPicPr>
          <p:cNvPr id="57" name="Espace réservé du contenu 4" descr="Une image contenant intérieur, téléphone mobile&#10;&#10;Description générée automatiquement">
            <a:extLst>
              <a:ext uri="{FF2B5EF4-FFF2-40B4-BE49-F238E27FC236}">
                <a16:creationId xmlns:a16="http://schemas.microsoft.com/office/drawing/2014/main" id="{9E9E934D-9424-7A85-A330-5F09982A80D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grayscl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703" b="95297" l="9926" r="89578">
                        <a14:foregroundMark x1="55583" y1="74847" x2="48883" y2="61963"/>
                        <a14:foregroundMark x1="45658" y1="95501" x2="54094" y2="78732"/>
                        <a14:foregroundMark x1="58065" y1="95092" x2="42184" y2="94070"/>
                        <a14:foregroundMark x1="42184" y1="94070" x2="41191" y2="49080"/>
                        <a14:foregroundMark x1="42184" y1="4703" x2="42680" y2="31288"/>
                        <a14:foregroundMark x1="59305" y1="52556" x2="55583" y2="52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6" r="28617"/>
          <a:stretch/>
        </p:blipFill>
        <p:spPr>
          <a:xfrm flipH="1">
            <a:off x="199262" y="4546571"/>
            <a:ext cx="759370" cy="1687984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32B51134-FE3E-8769-C3D3-03FE02830C7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4186" y="5804633"/>
            <a:ext cx="399991" cy="399316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D9994467-2CE0-90EB-D5B6-0B56C46BB87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54233" y="5537161"/>
            <a:ext cx="399991" cy="399316"/>
          </a:xfrm>
          <a:prstGeom prst="rect">
            <a:avLst/>
          </a:prstGeom>
        </p:spPr>
      </p:pic>
      <p:pic>
        <p:nvPicPr>
          <p:cNvPr id="62" name="Picture 6" descr="Cours et Meilleur Prix Lingot 1 Kilo d'Argent Achat Vente">
            <a:extLst>
              <a:ext uri="{FF2B5EF4-FFF2-40B4-BE49-F238E27FC236}">
                <a16:creationId xmlns:a16="http://schemas.microsoft.com/office/drawing/2014/main" id="{EB26FDA0-D52C-9AF6-E0A8-66477C4B0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73174" y="5512849"/>
            <a:ext cx="394893" cy="6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CD6BBC-ED37-0782-14F4-9B50496901C6}"/>
              </a:ext>
            </a:extLst>
          </p:cNvPr>
          <p:cNvSpPr txBox="1"/>
          <p:nvPr/>
        </p:nvSpPr>
        <p:spPr>
          <a:xfrm>
            <a:off x="5367490" y="3789373"/>
            <a:ext cx="23135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Bitcoin / Monero / June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D56661-7CAE-CE6E-9B12-CA67A31C23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77" y="2953047"/>
            <a:ext cx="755292" cy="75529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84FE34-637A-31CB-9A92-81DA89E0DEE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93" y="4817460"/>
            <a:ext cx="1508825" cy="3905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E1045B-AD71-1A1B-5D5F-8F18E51540FA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862" y="4737552"/>
            <a:ext cx="579587" cy="57958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AECEB26-C829-39C8-9ACA-0CBD8846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42</a:t>
            </a:fld>
            <a:endParaRPr lang="en-US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DBD0CE6-818D-7357-8B2A-A7F7F7BD515C}"/>
              </a:ext>
            </a:extLst>
          </p:cNvPr>
          <p:cNvSpPr txBox="1"/>
          <p:nvPr/>
        </p:nvSpPr>
        <p:spPr>
          <a:xfrm>
            <a:off x="848443" y="5075309"/>
            <a:ext cx="195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alternative, ajout facile dans les groupes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391B1F-658C-C2CF-82FA-615654E47F80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2" t="12425" r="6244" b="15797"/>
          <a:stretch/>
        </p:blipFill>
        <p:spPr>
          <a:xfrm>
            <a:off x="442215" y="3062812"/>
            <a:ext cx="2661908" cy="6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4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A136F-D2B8-31FC-9EFE-1253DB8F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106BA-C64E-2F71-E969-2C7DAD376687}"/>
              </a:ext>
            </a:extLst>
          </p:cNvPr>
          <p:cNvSpPr/>
          <p:nvPr/>
        </p:nvSpPr>
        <p:spPr>
          <a:xfrm>
            <a:off x="0" y="891541"/>
            <a:ext cx="722376" cy="5071110"/>
          </a:xfrm>
          <a:prstGeom prst="rect">
            <a:avLst/>
          </a:prstGeom>
          <a:solidFill>
            <a:srgbClr val="4C525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5654BA-C830-1024-C256-6EB20C383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5028" y="1104829"/>
            <a:ext cx="1944948" cy="1951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755C4-6EDC-7027-3A9C-21B34202416F}"/>
              </a:ext>
            </a:extLst>
          </p:cNvPr>
          <p:cNvSpPr/>
          <p:nvPr/>
        </p:nvSpPr>
        <p:spPr>
          <a:xfrm>
            <a:off x="7253020" y="3084888"/>
            <a:ext cx="48289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Twitter : </a:t>
            </a: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@SortieDeBanque</a:t>
            </a:r>
            <a:br>
              <a:rPr lang="fr-FR" sz="2800" b="1" dirty="0"/>
            </a:br>
            <a:r>
              <a:rPr lang="fr-FR" sz="2800" b="1" dirty="0"/>
              <a:t>Telegram : </a:t>
            </a:r>
            <a:r>
              <a:rPr lang="fr-FR" sz="2800" dirty="0">
                <a:hlinkClick r:id="rId4"/>
              </a:rPr>
              <a:t>@SortieDeBanque</a:t>
            </a:r>
            <a:br>
              <a:rPr lang="fr-FR" sz="2800" b="1" dirty="0"/>
            </a:br>
            <a:br>
              <a:rPr lang="fr-FR" sz="2800" b="1" dirty="0"/>
            </a:br>
            <a:r>
              <a:rPr lang="fr-FR" sz="2800" b="1" dirty="0"/>
              <a:t>Décentralisés : </a:t>
            </a:r>
            <a:r>
              <a:rPr lang="fr-FR" sz="2800" dirty="0">
                <a:hlinkClick r:id="rId5" action="ppaction://hlinkfile"/>
              </a:rPr>
              <a:t>linktr.ee/</a:t>
            </a:r>
            <a:r>
              <a:rPr lang="fr-FR" sz="2800" dirty="0" err="1">
                <a:hlinkClick r:id="rId5" action="ppaction://hlinkfile"/>
              </a:rPr>
              <a:t>SortieDeBanque</a:t>
            </a:r>
            <a:br>
              <a:rPr lang="fr-FR" sz="2800" b="1" dirty="0"/>
            </a:br>
            <a:r>
              <a:rPr lang="fr-FR" sz="2800" dirty="0" err="1"/>
              <a:t>Nostr</a:t>
            </a:r>
            <a:r>
              <a:rPr lang="fr-FR" sz="2800" dirty="0"/>
              <a:t>, Session..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1668792-0B19-DCC1-2576-EFB6B26C5D0D}"/>
              </a:ext>
            </a:extLst>
          </p:cNvPr>
          <p:cNvSpPr txBox="1">
            <a:spLocks/>
          </p:cNvSpPr>
          <p:nvPr/>
        </p:nvSpPr>
        <p:spPr>
          <a:xfrm>
            <a:off x="1220638" y="979650"/>
            <a:ext cx="7474390" cy="436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Pause – </a:t>
            </a:r>
            <a:br>
              <a:rPr lang="fr-FR" sz="5400" dirty="0"/>
            </a:br>
            <a:r>
              <a:rPr lang="fr-FR" sz="5400" dirty="0"/>
              <a:t>puis atelier pratique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91197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B8A7B103-9174-DCAF-9E24-917F4EED619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084" y="762706"/>
            <a:ext cx="518196" cy="596697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6FB9604-B721-5654-795D-24615D11FB6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710" y="762706"/>
            <a:ext cx="411400" cy="59669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9FEE6C-CB5F-69FE-B2A5-5F747E60A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12814"/>
          <a:stretch/>
        </p:blipFill>
        <p:spPr>
          <a:xfrm>
            <a:off x="2022011" y="763667"/>
            <a:ext cx="6213064" cy="5966978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179C0B-2177-8E1E-6ADA-2409037A8F30}"/>
              </a:ext>
            </a:extLst>
          </p:cNvPr>
          <p:cNvSpPr/>
          <p:nvPr/>
        </p:nvSpPr>
        <p:spPr>
          <a:xfrm>
            <a:off x="1480787" y="1537187"/>
            <a:ext cx="1735134" cy="3509375"/>
          </a:xfrm>
          <a:prstGeom prst="roundRect">
            <a:avLst/>
          </a:prstGeom>
          <a:solidFill>
            <a:srgbClr val="C3E5EF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24AAE1B-D5BF-2A99-4FAC-2F3FC1194F09}"/>
              </a:ext>
            </a:extLst>
          </p:cNvPr>
          <p:cNvSpPr/>
          <p:nvPr/>
        </p:nvSpPr>
        <p:spPr>
          <a:xfrm>
            <a:off x="6668201" y="1576449"/>
            <a:ext cx="1453614" cy="1852551"/>
          </a:xfrm>
          <a:prstGeom prst="round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CF2DD34-E715-0D7B-FF06-EA1DFAB47CA4}"/>
              </a:ext>
            </a:extLst>
          </p:cNvPr>
          <p:cNvSpPr/>
          <p:nvPr/>
        </p:nvSpPr>
        <p:spPr>
          <a:xfrm>
            <a:off x="6696776" y="4790850"/>
            <a:ext cx="1408785" cy="165719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33DA1FB-067A-3B03-06F6-961B261F3BE5}"/>
              </a:ext>
            </a:extLst>
          </p:cNvPr>
          <p:cNvSpPr txBox="1"/>
          <p:nvPr/>
        </p:nvSpPr>
        <p:spPr>
          <a:xfrm>
            <a:off x="1147084" y="125280"/>
            <a:ext cx="944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En pratique  </a:t>
            </a: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- comparaison au précédent bancaire – </a:t>
            </a:r>
            <a:r>
              <a:rPr lang="fr-FR" sz="2800" b="1" dirty="0">
                <a:solidFill>
                  <a:srgbClr val="C00000"/>
                </a:solidFill>
              </a:rPr>
              <a:t>anti-CBDC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8B96DD6-564F-B85B-A51F-E94E6CBCF793}"/>
              </a:ext>
            </a:extLst>
          </p:cNvPr>
          <p:cNvSpPr txBox="1">
            <a:spLocks/>
          </p:cNvSpPr>
          <p:nvPr/>
        </p:nvSpPr>
        <p:spPr>
          <a:xfrm>
            <a:off x="1148181" y="790954"/>
            <a:ext cx="2306105" cy="761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Livret A &amp;</a:t>
            </a:r>
            <a:b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Compte </a:t>
            </a:r>
            <a:r>
              <a:rPr lang="fr-FR" sz="20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courant</a:t>
            </a:r>
            <a:endParaRPr lang="en-US" sz="2000" b="1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43D9F618-E1B1-0286-3EA9-A4409E3F4DDB}"/>
              </a:ext>
            </a:extLst>
          </p:cNvPr>
          <p:cNvSpPr txBox="1">
            <a:spLocks/>
          </p:cNvSpPr>
          <p:nvPr/>
        </p:nvSpPr>
        <p:spPr>
          <a:xfrm>
            <a:off x="6519115" y="810467"/>
            <a:ext cx="1825053" cy="761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 prépayée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7C7FEEB5-DC36-444A-3EBA-8A2D30954A9C}"/>
              </a:ext>
            </a:extLst>
          </p:cNvPr>
          <p:cNvSpPr txBox="1">
            <a:spLocks/>
          </p:cNvSpPr>
          <p:nvPr/>
        </p:nvSpPr>
        <p:spPr>
          <a:xfrm>
            <a:off x="8369977" y="653961"/>
            <a:ext cx="2604672" cy="980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SAV </a:t>
            </a:r>
            <a:b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"oubli de mot de passe"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8D87628-9653-A6FC-EE85-8D6DF7A40DBB}"/>
              </a:ext>
            </a:extLst>
          </p:cNvPr>
          <p:cNvSpPr txBox="1">
            <a:spLocks/>
          </p:cNvSpPr>
          <p:nvPr/>
        </p:nvSpPr>
        <p:spPr>
          <a:xfrm>
            <a:off x="8433578" y="3628326"/>
            <a:ext cx="2563528" cy="644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Guichet de banque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FC36B64-975C-7C9A-343D-44EE6FE3F7C3}"/>
              </a:ext>
            </a:extLst>
          </p:cNvPr>
          <p:cNvSpPr txBox="1"/>
          <p:nvPr/>
        </p:nvSpPr>
        <p:spPr>
          <a:xfrm>
            <a:off x="8270504" y="5829530"/>
            <a:ext cx="296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Explorateur</a:t>
            </a:r>
            <a:r>
              <a:rPr lang="en-US" dirty="0"/>
              <a:t> de transactions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8977BF1-BCBC-4D84-FE13-EA06F9725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816" y="4478089"/>
            <a:ext cx="1156589" cy="1364556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1D2C8F18-9373-23CC-ACC4-0B269222BC9C}"/>
              </a:ext>
            </a:extLst>
          </p:cNvPr>
          <p:cNvSpPr txBox="1">
            <a:spLocks/>
          </p:cNvSpPr>
          <p:nvPr/>
        </p:nvSpPr>
        <p:spPr>
          <a:xfrm>
            <a:off x="8189744" y="2981085"/>
            <a:ext cx="2855172" cy="57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Vos 12 ou 25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mots-clés</a:t>
            </a:r>
            <a:b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écrits voire gravés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B44BEC8A-4109-FAC1-00FE-96303307FF0D}"/>
              </a:ext>
            </a:extLst>
          </p:cNvPr>
          <p:cNvSpPr txBox="1">
            <a:spLocks/>
          </p:cNvSpPr>
          <p:nvPr/>
        </p:nvSpPr>
        <p:spPr>
          <a:xfrm>
            <a:off x="1342285" y="4844273"/>
            <a:ext cx="2104134" cy="143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Achat, stockage et conversion 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FD9FDD78-65DC-FBB5-B682-C32778C4FBBD}"/>
              </a:ext>
            </a:extLst>
          </p:cNvPr>
          <p:cNvSpPr txBox="1">
            <a:spLocks/>
          </p:cNvSpPr>
          <p:nvPr/>
        </p:nvSpPr>
        <p:spPr>
          <a:xfrm>
            <a:off x="8268525" y="4061782"/>
            <a:ext cx="2855172" cy="443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"Où en est mon virement"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576186C-C9BC-38E4-DF13-EBAA9EB441F7}"/>
              </a:ext>
            </a:extLst>
          </p:cNvPr>
          <p:cNvSpPr txBox="1"/>
          <p:nvPr/>
        </p:nvSpPr>
        <p:spPr>
          <a:xfrm>
            <a:off x="3109065" y="3279995"/>
            <a:ext cx="19079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conversion BTC 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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XMR </a:t>
            </a:r>
            <a:b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dehors de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CakeWallet</a:t>
            </a:r>
            <a:endParaRPr lang="fr-FR" sz="1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fr-F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br>
              <a:rPr lang="fr-F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MajesticBank.sc</a:t>
            </a:r>
          </a:p>
          <a:p>
            <a:pPr algn="ctr"/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TradeOgre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UnstoppableSwap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0A0952CA-A757-3158-8C02-460C02D0945F}"/>
              </a:ext>
            </a:extLst>
          </p:cNvPr>
          <p:cNvSpPr txBox="1">
            <a:spLocks/>
          </p:cNvSpPr>
          <p:nvPr/>
        </p:nvSpPr>
        <p:spPr>
          <a:xfrm rot="16200000">
            <a:off x="-842403" y="4574996"/>
            <a:ext cx="3524033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Collectif 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@SortieDeBanque 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06/2024 – v3.1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11F2DD5-95E4-406C-4FDD-553A964F96EB}"/>
              </a:ext>
            </a:extLst>
          </p:cNvPr>
          <p:cNvSpPr txBox="1"/>
          <p:nvPr/>
        </p:nvSpPr>
        <p:spPr>
          <a:xfrm>
            <a:off x="8635442" y="6095100"/>
            <a:ext cx="2214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954F72"/>
                </a:solidFill>
                <a:hlinkClick r:id="rId6"/>
              </a:rPr>
              <a:t>mempool.space</a:t>
            </a:r>
            <a:r>
              <a:rPr lang="en-US" b="1" dirty="0">
                <a:solidFill>
                  <a:srgbClr val="954F72"/>
                </a:solidFill>
                <a:hlinkClick r:id="rId6"/>
              </a:rPr>
              <a:t>/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 </a:t>
            </a:r>
            <a:r>
              <a:rPr lang="en-US" b="1" dirty="0">
                <a:hlinkClick r:id="rId7"/>
              </a:rPr>
              <a:t>blockchair.com/</a:t>
            </a:r>
            <a:endParaRPr lang="en-US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37F2035-28C4-06C2-EE45-C05EAC9157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13" y="1399338"/>
            <a:ext cx="1543641" cy="1536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B950F7-1910-6489-1689-377F7051E3BB}"/>
              </a:ext>
            </a:extLst>
          </p:cNvPr>
          <p:cNvSpPr/>
          <p:nvPr/>
        </p:nvSpPr>
        <p:spPr>
          <a:xfrm>
            <a:off x="1942968" y="4431608"/>
            <a:ext cx="765199" cy="217188"/>
          </a:xfrm>
          <a:prstGeom prst="rect">
            <a:avLst/>
          </a:prstGeom>
          <a:solidFill>
            <a:srgbClr val="C2E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146E836-D8DD-930C-A3E7-EE56870FC99F}"/>
              </a:ext>
            </a:extLst>
          </p:cNvPr>
          <p:cNvSpPr txBox="1"/>
          <p:nvPr/>
        </p:nvSpPr>
        <p:spPr>
          <a:xfrm>
            <a:off x="1444792" y="4106425"/>
            <a:ext cx="1873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Haveno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</a:t>
            </a: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Hodlhodl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Vexl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PeachBitcoin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FBDD8-5813-5156-A116-F8650B95A95C}"/>
              </a:ext>
            </a:extLst>
          </p:cNvPr>
          <p:cNvSpPr/>
          <p:nvPr/>
        </p:nvSpPr>
        <p:spPr>
          <a:xfrm>
            <a:off x="1895734" y="1718729"/>
            <a:ext cx="974089" cy="1271271"/>
          </a:xfrm>
          <a:prstGeom prst="rect">
            <a:avLst/>
          </a:prstGeom>
          <a:solidFill>
            <a:srgbClr val="C2E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1034;p38">
            <a:extLst>
              <a:ext uri="{FF2B5EF4-FFF2-40B4-BE49-F238E27FC236}">
                <a16:creationId xmlns:a16="http://schemas.microsoft.com/office/drawing/2014/main" id="{A70CAA9E-092C-69A7-08C6-48F4370E66A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407" b="100000" l="9272" r="89404">
                        <a14:foregroundMark x1="60927" y1="16949" x2="30464" y2="16949"/>
                        <a14:foregroundMark x1="66887" y1="18644" x2="20530" y2="1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6722" y="1653301"/>
            <a:ext cx="1315260" cy="102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D4503A5-3FCB-E322-F048-CC9DF11B2657}"/>
              </a:ext>
            </a:extLst>
          </p:cNvPr>
          <p:cNvSpPr txBox="1"/>
          <p:nvPr/>
        </p:nvSpPr>
        <p:spPr>
          <a:xfrm>
            <a:off x="1748799" y="2669056"/>
            <a:ext cx="1323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CakeWallet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396FC44D-17D3-78F0-DC5C-586C685AD7B0}"/>
              </a:ext>
            </a:extLst>
          </p:cNvPr>
          <p:cNvSpPr txBox="1">
            <a:spLocks/>
          </p:cNvSpPr>
          <p:nvPr/>
        </p:nvSpPr>
        <p:spPr>
          <a:xfrm>
            <a:off x="6329444" y="4363175"/>
            <a:ext cx="2104134" cy="878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dirty="0">
                <a:solidFill>
                  <a:srgbClr val="7395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</a:t>
            </a:r>
          </a:p>
          <a:p>
            <a:pPr algn="ctr"/>
            <a:r>
              <a:rPr lang="fr-FR" sz="1800" b="1" dirty="0">
                <a:solidFill>
                  <a:srgbClr val="7395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impôts</a:t>
            </a:r>
            <a:endParaRPr lang="en-US" sz="1800" b="1" dirty="0">
              <a:solidFill>
                <a:srgbClr val="7395D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AB874256-D023-077E-1B91-DE5BBA9597FC}"/>
              </a:ext>
            </a:extLst>
          </p:cNvPr>
          <p:cNvSpPr txBox="1">
            <a:spLocks/>
          </p:cNvSpPr>
          <p:nvPr/>
        </p:nvSpPr>
        <p:spPr>
          <a:xfrm>
            <a:off x="6864012" y="2959341"/>
            <a:ext cx="1141743" cy="574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facultatif</a:t>
            </a:r>
            <a:endParaRPr lang="en-US" sz="18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0DED25-11A7-5607-7611-E19B110EAFAD}"/>
              </a:ext>
            </a:extLst>
          </p:cNvPr>
          <p:cNvSpPr txBox="1"/>
          <p:nvPr/>
        </p:nvSpPr>
        <p:spPr>
          <a:xfrm>
            <a:off x="1406060" y="3029811"/>
            <a:ext cx="18441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 + Bitcoin</a:t>
            </a:r>
            <a:endParaRPr lang="en-US" sz="15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6F64166-5C33-FD94-5647-E1C445B43C8E}"/>
              </a:ext>
            </a:extLst>
          </p:cNvPr>
          <p:cNvSpPr/>
          <p:nvPr/>
        </p:nvSpPr>
        <p:spPr>
          <a:xfrm>
            <a:off x="3320406" y="1575263"/>
            <a:ext cx="1414905" cy="1641094"/>
          </a:xfrm>
          <a:prstGeom prst="roundRect">
            <a:avLst/>
          </a:prstGeom>
          <a:solidFill>
            <a:srgbClr val="C3E5E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371B3A4-63AB-EA6B-B174-9D566F43A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47" y="1871794"/>
            <a:ext cx="885606" cy="79444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91644D2-DF7B-01F1-CFD2-6394AF1A8D50}"/>
              </a:ext>
            </a:extLst>
          </p:cNvPr>
          <p:cNvSpPr txBox="1"/>
          <p:nvPr/>
        </p:nvSpPr>
        <p:spPr>
          <a:xfrm>
            <a:off x="3437815" y="2743407"/>
            <a:ext cx="1323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ChangeNow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DD13E965-C1A3-5A63-4660-DBF9D68596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19" y="1782566"/>
            <a:ext cx="1399282" cy="1310547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E137A6FB-7992-B985-212D-65BD2A6A75EA}"/>
              </a:ext>
            </a:extLst>
          </p:cNvPr>
          <p:cNvSpPr txBox="1"/>
          <p:nvPr/>
        </p:nvSpPr>
        <p:spPr>
          <a:xfrm>
            <a:off x="5143057" y="1311138"/>
            <a:ext cx="1460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dirty="0">
                <a:solidFill>
                  <a:srgbClr val="3F64A1"/>
                </a:solidFill>
              </a:rPr>
              <a:t>BtcMap.org</a:t>
            </a:r>
            <a:endParaRPr lang="en-US" sz="2000" b="1" u="sng" dirty="0">
              <a:solidFill>
                <a:srgbClr val="3F64A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0EC9176-9DEF-B456-23E3-40FA9605182A}"/>
              </a:ext>
            </a:extLst>
          </p:cNvPr>
          <p:cNvSpPr txBox="1"/>
          <p:nvPr/>
        </p:nvSpPr>
        <p:spPr>
          <a:xfrm>
            <a:off x="5367952" y="3081930"/>
            <a:ext cx="13140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dirty="0">
                <a:solidFill>
                  <a:srgbClr val="3F64A1"/>
                </a:solidFill>
              </a:rPr>
              <a:t>Monero-Map.org</a:t>
            </a:r>
            <a:endParaRPr lang="en-US" sz="2000" b="1" u="sng" dirty="0">
              <a:solidFill>
                <a:srgbClr val="3F64A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78565A-C4A0-70D2-7171-D4D4B640DA01}"/>
              </a:ext>
            </a:extLst>
          </p:cNvPr>
          <p:cNvSpPr txBox="1"/>
          <p:nvPr/>
        </p:nvSpPr>
        <p:spPr>
          <a:xfrm>
            <a:off x="1725411" y="3596532"/>
            <a:ext cx="13235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P2P=?</a:t>
            </a:r>
            <a:r>
              <a:rPr lang="fr-F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2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3A75C7-71FC-79D4-CFF7-1115AAE8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00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B6FB9604-B721-5654-795D-24615D11FB6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4308" y="762706"/>
            <a:ext cx="279308" cy="59669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9FEE6C-CB5F-69FE-B2A5-5F747E60A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12814"/>
          <a:stretch/>
        </p:blipFill>
        <p:spPr>
          <a:xfrm>
            <a:off x="2036525" y="763667"/>
            <a:ext cx="6213064" cy="5966978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179C0B-2177-8E1E-6ADA-2409037A8F30}"/>
              </a:ext>
            </a:extLst>
          </p:cNvPr>
          <p:cNvSpPr/>
          <p:nvPr/>
        </p:nvSpPr>
        <p:spPr>
          <a:xfrm>
            <a:off x="2001322" y="1537187"/>
            <a:ext cx="1638716" cy="3229913"/>
          </a:xfrm>
          <a:prstGeom prst="roundRect">
            <a:avLst/>
          </a:prstGeom>
          <a:solidFill>
            <a:srgbClr val="C3E5EF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6F64166-5C33-FD94-5647-E1C445B43C8E}"/>
              </a:ext>
            </a:extLst>
          </p:cNvPr>
          <p:cNvSpPr/>
          <p:nvPr/>
        </p:nvSpPr>
        <p:spPr>
          <a:xfrm>
            <a:off x="3640038" y="1561763"/>
            <a:ext cx="1399282" cy="184524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24AAE1B-D5BF-2A99-4FAC-2F3FC1194F09}"/>
              </a:ext>
            </a:extLst>
          </p:cNvPr>
          <p:cNvSpPr/>
          <p:nvPr/>
        </p:nvSpPr>
        <p:spPr>
          <a:xfrm>
            <a:off x="6668201" y="1576449"/>
            <a:ext cx="1453614" cy="1852551"/>
          </a:xfrm>
          <a:prstGeom prst="round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CF2DD34-E715-0D7B-FF06-EA1DFAB47CA4}"/>
              </a:ext>
            </a:extLst>
          </p:cNvPr>
          <p:cNvSpPr/>
          <p:nvPr/>
        </p:nvSpPr>
        <p:spPr>
          <a:xfrm>
            <a:off x="6696776" y="4790850"/>
            <a:ext cx="1408785" cy="165719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33DA1FB-067A-3B03-06F6-961B261F3BE5}"/>
              </a:ext>
            </a:extLst>
          </p:cNvPr>
          <p:cNvSpPr txBox="1"/>
          <p:nvPr/>
        </p:nvSpPr>
        <p:spPr>
          <a:xfrm>
            <a:off x="1516288" y="114888"/>
            <a:ext cx="758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4"/>
                </a:solidFill>
              </a:rPr>
              <a:t>Bitcoin seul </a:t>
            </a: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: Comparaison au précédent bancaire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8B96DD6-564F-B85B-A51F-E94E6CBCF793}"/>
              </a:ext>
            </a:extLst>
          </p:cNvPr>
          <p:cNvSpPr txBox="1">
            <a:spLocks/>
          </p:cNvSpPr>
          <p:nvPr/>
        </p:nvSpPr>
        <p:spPr>
          <a:xfrm>
            <a:off x="1641658" y="790954"/>
            <a:ext cx="2306105" cy="761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Livret A &amp;</a:t>
            </a:r>
            <a:b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Compte courant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D2DF97E8-F595-BC5F-F4FE-43D1DE243E58}"/>
              </a:ext>
            </a:extLst>
          </p:cNvPr>
          <p:cNvSpPr txBox="1">
            <a:spLocks/>
          </p:cNvSpPr>
          <p:nvPr/>
        </p:nvSpPr>
        <p:spPr>
          <a:xfrm>
            <a:off x="3640038" y="3464131"/>
            <a:ext cx="1758221" cy="1259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Argent de poche -</a:t>
            </a:r>
            <a:b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fr-F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portefeuille cuir"</a:t>
            </a: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43D9F618-E1B1-0286-3EA9-A4409E3F4DDB}"/>
              </a:ext>
            </a:extLst>
          </p:cNvPr>
          <p:cNvSpPr txBox="1">
            <a:spLocks/>
          </p:cNvSpPr>
          <p:nvPr/>
        </p:nvSpPr>
        <p:spPr>
          <a:xfrm>
            <a:off x="6519115" y="810467"/>
            <a:ext cx="1825053" cy="761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 prépayée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7C7FEEB5-DC36-444A-3EBA-8A2D30954A9C}"/>
              </a:ext>
            </a:extLst>
          </p:cNvPr>
          <p:cNvSpPr txBox="1">
            <a:spLocks/>
          </p:cNvSpPr>
          <p:nvPr/>
        </p:nvSpPr>
        <p:spPr>
          <a:xfrm>
            <a:off x="8369977" y="653961"/>
            <a:ext cx="2604672" cy="980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SAV </a:t>
            </a:r>
            <a:b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"oubli de mot de passe"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C155A983-F181-E1F7-4DD2-7CA040584775}"/>
              </a:ext>
            </a:extLst>
          </p:cNvPr>
          <p:cNvSpPr txBox="1">
            <a:spLocks/>
          </p:cNvSpPr>
          <p:nvPr/>
        </p:nvSpPr>
        <p:spPr>
          <a:xfrm>
            <a:off x="6329444" y="4363175"/>
            <a:ext cx="2104134" cy="878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dirty="0">
                <a:solidFill>
                  <a:srgbClr val="7395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</a:t>
            </a:r>
          </a:p>
          <a:p>
            <a:pPr algn="ctr"/>
            <a:r>
              <a:rPr lang="fr-FR" sz="1800" b="1" dirty="0">
                <a:solidFill>
                  <a:srgbClr val="7395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impôts</a:t>
            </a:r>
            <a:endParaRPr lang="en-US" sz="1800" b="1" dirty="0">
              <a:solidFill>
                <a:srgbClr val="7395D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8D87628-9653-A6FC-EE85-8D6DF7A40DBB}"/>
              </a:ext>
            </a:extLst>
          </p:cNvPr>
          <p:cNvSpPr txBox="1">
            <a:spLocks/>
          </p:cNvSpPr>
          <p:nvPr/>
        </p:nvSpPr>
        <p:spPr>
          <a:xfrm>
            <a:off x="8433578" y="3628326"/>
            <a:ext cx="2563528" cy="644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Guichet de banque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FC36B64-975C-7C9A-343D-44EE6FE3F7C3}"/>
              </a:ext>
            </a:extLst>
          </p:cNvPr>
          <p:cNvSpPr txBox="1"/>
          <p:nvPr/>
        </p:nvSpPr>
        <p:spPr>
          <a:xfrm>
            <a:off x="8270504" y="5829530"/>
            <a:ext cx="296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Explorateur</a:t>
            </a:r>
            <a:r>
              <a:rPr lang="en-US" dirty="0"/>
              <a:t> de transactions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8977BF1-BCBC-4D84-FE13-EA06F9725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816" y="4478089"/>
            <a:ext cx="1156589" cy="1364556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1D2C8F18-9373-23CC-ACC4-0B269222BC9C}"/>
              </a:ext>
            </a:extLst>
          </p:cNvPr>
          <p:cNvSpPr txBox="1">
            <a:spLocks/>
          </p:cNvSpPr>
          <p:nvPr/>
        </p:nvSpPr>
        <p:spPr>
          <a:xfrm>
            <a:off x="8189744" y="2981085"/>
            <a:ext cx="2855172" cy="57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Vos 12 ou 25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mots-clés</a:t>
            </a:r>
            <a:b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écrits voire gravés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B8A7B103-9174-DCAF-9E24-917F4EED619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512" y="762706"/>
            <a:ext cx="242366" cy="5966978"/>
          </a:xfrm>
          <a:prstGeom prst="rect">
            <a:avLst/>
          </a:prstGeom>
        </p:spPr>
      </p:pic>
      <p:sp>
        <p:nvSpPr>
          <p:cNvPr id="32" name="Titre 1">
            <a:extLst>
              <a:ext uri="{FF2B5EF4-FFF2-40B4-BE49-F238E27FC236}">
                <a16:creationId xmlns:a16="http://schemas.microsoft.com/office/drawing/2014/main" id="{B44BEC8A-4109-FAC1-00FE-96303307FF0D}"/>
              </a:ext>
            </a:extLst>
          </p:cNvPr>
          <p:cNvSpPr txBox="1">
            <a:spLocks/>
          </p:cNvSpPr>
          <p:nvPr/>
        </p:nvSpPr>
        <p:spPr>
          <a:xfrm>
            <a:off x="2121217" y="4797645"/>
            <a:ext cx="1505895" cy="104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Achat et stockage BTC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FD9FDD78-65DC-FBB5-B682-C32778C4FBBD}"/>
              </a:ext>
            </a:extLst>
          </p:cNvPr>
          <p:cNvSpPr txBox="1">
            <a:spLocks/>
          </p:cNvSpPr>
          <p:nvPr/>
        </p:nvSpPr>
        <p:spPr>
          <a:xfrm>
            <a:off x="8268525" y="4061782"/>
            <a:ext cx="2855172" cy="443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"Où en est mon virement"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576186C-C9BC-38E4-DF13-EBAA9EB441F7}"/>
              </a:ext>
            </a:extLst>
          </p:cNvPr>
          <p:cNvSpPr txBox="1"/>
          <p:nvPr/>
        </p:nvSpPr>
        <p:spPr>
          <a:xfrm>
            <a:off x="3602801" y="4592400"/>
            <a:ext cx="170696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fr-FR" sz="1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 LN</a:t>
            </a:r>
            <a:br>
              <a:rPr lang="fr-FR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(Lightning)</a:t>
            </a:r>
          </a:p>
          <a:p>
            <a:pPr algn="ctr"/>
            <a:r>
              <a:rPr lang="fr-FR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Commencer </a:t>
            </a:r>
            <a:r>
              <a:rPr lang="fr-F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éviter </a:t>
            </a:r>
            <a:r>
              <a:rPr lang="fr-FR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(Mai 2024)</a:t>
            </a:r>
            <a:endParaRPr lang="en-US" sz="16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11F2DD5-95E4-406C-4FDD-553A964F96EB}"/>
              </a:ext>
            </a:extLst>
          </p:cNvPr>
          <p:cNvSpPr txBox="1"/>
          <p:nvPr/>
        </p:nvSpPr>
        <p:spPr>
          <a:xfrm>
            <a:off x="8635442" y="6095100"/>
            <a:ext cx="2214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954F72"/>
                </a:solidFill>
                <a:hlinkClick r:id="rId6"/>
              </a:rPr>
              <a:t>mempool.space</a:t>
            </a:r>
            <a:r>
              <a:rPr lang="en-US" b="1" dirty="0">
                <a:solidFill>
                  <a:srgbClr val="954F72"/>
                </a:solidFill>
                <a:hlinkClick r:id="rId6"/>
              </a:rPr>
              <a:t>/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 </a:t>
            </a:r>
            <a:r>
              <a:rPr lang="en-US" b="1" dirty="0">
                <a:hlinkClick r:id="rId7"/>
              </a:rPr>
              <a:t>blockchair.com/</a:t>
            </a:r>
            <a:endParaRPr lang="en-US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37F2035-28C4-06C2-EE45-C05EAC9157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13" y="1399338"/>
            <a:ext cx="1543641" cy="1536840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3911512-A710-55E5-C60B-4EC9C03D60B7}"/>
              </a:ext>
            </a:extLst>
          </p:cNvPr>
          <p:cNvSpPr txBox="1">
            <a:spLocks/>
          </p:cNvSpPr>
          <p:nvPr/>
        </p:nvSpPr>
        <p:spPr>
          <a:xfrm>
            <a:off x="6864012" y="2959341"/>
            <a:ext cx="1141743" cy="574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facultatif</a:t>
            </a:r>
            <a:endParaRPr lang="en-US" sz="18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8422A-70B4-EC36-16AA-D80009BAB39F}"/>
              </a:ext>
            </a:extLst>
          </p:cNvPr>
          <p:cNvSpPr/>
          <p:nvPr/>
        </p:nvSpPr>
        <p:spPr>
          <a:xfrm>
            <a:off x="2337114" y="3440690"/>
            <a:ext cx="971191" cy="1288376"/>
          </a:xfrm>
          <a:prstGeom prst="rect">
            <a:avLst/>
          </a:prstGeom>
          <a:solidFill>
            <a:srgbClr val="C4E8F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7587B9-B846-2CD5-0D8E-9FD4A0FF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50" y="3418031"/>
            <a:ext cx="814381" cy="814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" dist="355600" dir="7020000" sx="135000" sy="135000" algn="ctr" rotWithShape="0">
              <a:schemeClr val="bg1">
                <a:alpha val="0"/>
              </a:scheme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65A10C0-E172-64E1-658C-7B53FC58EC9D}"/>
              </a:ext>
            </a:extLst>
          </p:cNvPr>
          <p:cNvSpPr txBox="1"/>
          <p:nvPr/>
        </p:nvSpPr>
        <p:spPr>
          <a:xfrm>
            <a:off x="2100709" y="4283207"/>
            <a:ext cx="1592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Pocket Bitcoin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B3DF86-E0FC-E79F-AFF7-50DF97082C59}"/>
              </a:ext>
            </a:extLst>
          </p:cNvPr>
          <p:cNvSpPr txBox="1"/>
          <p:nvPr/>
        </p:nvSpPr>
        <p:spPr>
          <a:xfrm>
            <a:off x="2601449" y="3003335"/>
            <a:ext cx="65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C491D6B-7B27-73D0-46F2-2BBE44A0F41F}"/>
              </a:ext>
            </a:extLst>
          </p:cNvPr>
          <p:cNvPicPr/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4503" y="1456738"/>
            <a:ext cx="1428272" cy="207755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7635AC0-5EF7-9729-1EFE-F7F449A0D6E5}"/>
              </a:ext>
            </a:extLst>
          </p:cNvPr>
          <p:cNvSpPr txBox="1"/>
          <p:nvPr/>
        </p:nvSpPr>
        <p:spPr>
          <a:xfrm>
            <a:off x="2488148" y="2661515"/>
            <a:ext cx="971191" cy="369332"/>
          </a:xfrm>
          <a:prstGeom prst="rect">
            <a:avLst/>
          </a:prstGeom>
          <a:solidFill>
            <a:srgbClr val="C3E5EF"/>
          </a:solidFill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E73D66E-5174-7EDF-BB86-0A9882FB56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47" y="1753538"/>
            <a:ext cx="1399282" cy="1310547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D854B758-502F-6929-F849-DFAA225344CC}"/>
              </a:ext>
            </a:extLst>
          </p:cNvPr>
          <p:cNvSpPr txBox="1">
            <a:spLocks/>
          </p:cNvSpPr>
          <p:nvPr/>
        </p:nvSpPr>
        <p:spPr>
          <a:xfrm rot="16200000">
            <a:off x="-842403" y="4574996"/>
            <a:ext cx="3524033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Collectif 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@SortieDeBanque 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05/2024 – v3.0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5A8A5D5-64B9-F294-4E4A-8407C49A49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59" y="1674045"/>
            <a:ext cx="1027700" cy="1043272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55E7B3D-11FF-9EC0-10EF-EC2E09D9CFE9}"/>
              </a:ext>
            </a:extLst>
          </p:cNvPr>
          <p:cNvSpPr txBox="1"/>
          <p:nvPr/>
        </p:nvSpPr>
        <p:spPr>
          <a:xfrm>
            <a:off x="5186599" y="1311138"/>
            <a:ext cx="1460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dirty="0">
                <a:solidFill>
                  <a:srgbClr val="3F64A1"/>
                </a:solidFill>
              </a:rPr>
              <a:t>BtcMap.org</a:t>
            </a:r>
            <a:endParaRPr lang="en-US" sz="2000" b="1" u="sng" dirty="0">
              <a:solidFill>
                <a:srgbClr val="3F64A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0DD622-7AD4-D74E-C3F3-B5F14001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21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5"/>
          <p:cNvSpPr txBox="1">
            <a:spLocks noGrp="1"/>
          </p:cNvSpPr>
          <p:nvPr>
            <p:ph type="title"/>
          </p:nvPr>
        </p:nvSpPr>
        <p:spPr>
          <a:xfrm>
            <a:off x="479183" y="82763"/>
            <a:ext cx="11466689" cy="161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FR" sz="2400" b="1" dirty="0">
                <a:latin typeface="+mn-lt"/>
              </a:rPr>
              <a:t>Solution simple – Copies partielles complémentaires </a:t>
            </a:r>
            <a:r>
              <a:rPr lang="fr-FR" sz="2400" dirty="0">
                <a:latin typeface="+mn-lt"/>
              </a:rPr>
              <a:t>: </a:t>
            </a:r>
            <a:br>
              <a:rPr lang="fr-FR" sz="2400" dirty="0">
                <a:latin typeface="+mn-lt"/>
              </a:rPr>
            </a:br>
            <a:r>
              <a:rPr lang="fr-FR" sz="2000" dirty="0">
                <a:latin typeface="+mn-lt"/>
              </a:rPr>
              <a:t>2 plaques sur les 3 données à un proche/notaire ou cachées suffisent pour retrouver l'ensemble.  </a:t>
            </a:r>
            <a:br>
              <a:rPr lang="fr-FR" sz="1800" dirty="0">
                <a:latin typeface="+mn-lt"/>
              </a:rPr>
            </a:br>
            <a:br>
              <a:rPr lang="fr-FR" sz="1800" dirty="0">
                <a:latin typeface="+mn-lt"/>
              </a:rPr>
            </a:br>
            <a:r>
              <a:rPr lang="fr-FR" sz="1800" b="1" dirty="0">
                <a:latin typeface="+mn-lt"/>
              </a:rPr>
              <a:t>Pour Bitcoin (privilégier 24 mots-clés </a:t>
            </a:r>
            <a:r>
              <a:rPr lang="fr-FR" sz="1800" dirty="0">
                <a:latin typeface="+mn-lt"/>
              </a:rPr>
              <a:t>plutôt que 12 mots-clés</a:t>
            </a:r>
            <a:r>
              <a:rPr lang="fr-FR" sz="1800" b="1" dirty="0">
                <a:latin typeface="+mn-lt"/>
              </a:rPr>
              <a:t>) –  Monero OK  (25 mots)</a:t>
            </a:r>
            <a:br>
              <a:rPr lang="fr-FR" sz="1800" i="1" dirty="0">
                <a:latin typeface="+mn-lt"/>
              </a:rPr>
            </a:br>
            <a:r>
              <a:rPr lang="en-US" sz="1600" dirty="0">
                <a:latin typeface="+mn-lt"/>
              </a:rPr>
              <a:t>Ce </a:t>
            </a:r>
            <a:r>
              <a:rPr lang="en-US" sz="1600" dirty="0" err="1">
                <a:latin typeface="+mn-lt"/>
              </a:rPr>
              <a:t>n'est</a:t>
            </a:r>
            <a:r>
              <a:rPr lang="en-US" sz="1600" dirty="0">
                <a:latin typeface="+mn-lt"/>
              </a:rPr>
              <a:t> pas </a:t>
            </a:r>
            <a:r>
              <a:rPr lang="en-US" sz="1600" dirty="0" err="1">
                <a:latin typeface="+mn-lt"/>
              </a:rPr>
              <a:t>une</a:t>
            </a:r>
            <a:r>
              <a:rPr lang="en-US" sz="1600" dirty="0">
                <a:latin typeface="+mn-lt"/>
              </a:rPr>
              <a:t> pratique </a:t>
            </a:r>
            <a:r>
              <a:rPr lang="en-US" sz="1600" dirty="0" err="1">
                <a:latin typeface="+mn-lt"/>
              </a:rPr>
              <a:t>usuelle</a:t>
            </a:r>
            <a:r>
              <a:rPr lang="en-US" sz="1600" dirty="0">
                <a:latin typeface="+mn-lt"/>
              </a:rPr>
              <a:t>, pour des </a:t>
            </a:r>
            <a:r>
              <a:rPr lang="en-US" sz="1600" dirty="0" err="1">
                <a:latin typeface="+mn-lt"/>
              </a:rPr>
              <a:t>montants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raisonnables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c'est</a:t>
            </a:r>
            <a:r>
              <a:rPr lang="en-US" sz="1600" dirty="0">
                <a:latin typeface="+mn-lt"/>
              </a:rPr>
              <a:t> un </a:t>
            </a:r>
            <a:r>
              <a:rPr lang="en-US" sz="1600" dirty="0" err="1">
                <a:latin typeface="+mn-lt"/>
              </a:rPr>
              <a:t>compromis</a:t>
            </a:r>
            <a:r>
              <a:rPr lang="en-US" sz="1600" dirty="0">
                <a:latin typeface="+mn-lt"/>
              </a:rPr>
              <a:t> entre </a:t>
            </a:r>
            <a:r>
              <a:rPr lang="en-US" sz="1600" dirty="0" err="1">
                <a:latin typeface="+mn-lt"/>
              </a:rPr>
              <a:t>résilience</a:t>
            </a:r>
            <a:r>
              <a:rPr lang="en-US" sz="1600" dirty="0">
                <a:latin typeface="+mn-lt"/>
              </a:rPr>
              <a:t> et </a:t>
            </a:r>
            <a:r>
              <a:rPr lang="en-US" sz="1600" dirty="0" err="1">
                <a:latin typeface="+mn-lt"/>
              </a:rPr>
              <a:t>simplicité</a:t>
            </a:r>
            <a:r>
              <a:rPr lang="en-US" sz="1600" dirty="0">
                <a:latin typeface="+mn-lt"/>
              </a:rPr>
              <a:t>.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Pour des </a:t>
            </a:r>
            <a:r>
              <a:rPr lang="en-US" sz="1600" dirty="0" err="1">
                <a:latin typeface="+mn-lt"/>
              </a:rPr>
              <a:t>montants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importants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utilisez</a:t>
            </a:r>
            <a:r>
              <a:rPr lang="en-US" sz="1600" dirty="0">
                <a:latin typeface="+mn-lt"/>
              </a:rPr>
              <a:t> un </a:t>
            </a:r>
            <a:r>
              <a:rPr lang="en-US" sz="1600" b="1" dirty="0" err="1">
                <a:latin typeface="+mn-lt"/>
              </a:rPr>
              <a:t>multisig</a:t>
            </a:r>
            <a:r>
              <a:rPr lang="en-US" sz="1600" b="1" dirty="0">
                <a:latin typeface="+mn-lt"/>
              </a:rPr>
              <a:t>.  </a:t>
            </a:r>
            <a:r>
              <a:rPr lang="en-US" sz="1600" dirty="0">
                <a:latin typeface="+mn-lt"/>
              </a:rPr>
              <a:t>Alternative : site </a:t>
            </a:r>
            <a:r>
              <a:rPr lang="en-US" sz="1600" dirty="0">
                <a:latin typeface="+mn-lt"/>
                <a:hlinkClick r:id="rId3"/>
              </a:rPr>
              <a:t>Shamir backup</a:t>
            </a:r>
            <a:r>
              <a:rPr lang="en-US" sz="1600" dirty="0">
                <a:latin typeface="+mn-lt"/>
              </a:rPr>
              <a:t> à </a:t>
            </a:r>
            <a:r>
              <a:rPr lang="en-US" sz="1600" dirty="0" err="1">
                <a:latin typeface="+mn-lt"/>
              </a:rPr>
              <a:t>utiliser</a:t>
            </a:r>
            <a:r>
              <a:rPr lang="en-US" sz="1600" dirty="0">
                <a:latin typeface="+mn-lt"/>
              </a:rPr>
              <a:t> hors </a:t>
            </a:r>
            <a:r>
              <a:rPr lang="en-US" sz="1600" dirty="0" err="1">
                <a:latin typeface="+mn-lt"/>
              </a:rPr>
              <a:t>ligne</a:t>
            </a:r>
            <a:r>
              <a:rPr lang="en-US" sz="1600" dirty="0">
                <a:latin typeface="+mn-lt"/>
              </a:rPr>
              <a:t>.</a:t>
            </a:r>
            <a:endParaRPr sz="2320" dirty="0">
              <a:latin typeface="+mn-lt"/>
            </a:endParaRPr>
          </a:p>
        </p:txBody>
      </p:sp>
      <p:graphicFrame>
        <p:nvGraphicFramePr>
          <p:cNvPr id="2" name="Tableau 4">
            <a:extLst>
              <a:ext uri="{FF2B5EF4-FFF2-40B4-BE49-F238E27FC236}">
                <a16:creationId xmlns:a16="http://schemas.microsoft.com/office/drawing/2014/main" id="{4043808D-2968-1556-EA2C-8D4FEB1FB6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755076"/>
              </p:ext>
            </p:extLst>
          </p:nvPr>
        </p:nvGraphicFramePr>
        <p:xfrm>
          <a:off x="4179925" y="1844773"/>
          <a:ext cx="2809470" cy="449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735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404735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shark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 startAt="13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camel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   green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    cold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  client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satisfy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  impact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gentle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never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    normal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turtle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bullet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before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22.  proof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  jaguar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24.  original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25.  photo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48706"/>
                  </a:ext>
                </a:extLst>
              </a:tr>
            </a:tbl>
          </a:graphicData>
        </a:graphic>
      </p:graphicFrame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33D9F24-DC00-63EB-AB1A-AAD12FD63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119983"/>
              </p:ext>
            </p:extLst>
          </p:nvPr>
        </p:nvGraphicFramePr>
        <p:xfrm>
          <a:off x="848708" y="1856348"/>
          <a:ext cx="2754020" cy="44971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010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377010">
                  <a:extLst>
                    <a:ext uri="{9D8B030D-6E8A-4147-A177-3AD203B41FA5}">
                      <a16:colId xmlns:a16="http://schemas.microsoft.com/office/drawing/2014/main" val="952039674"/>
                    </a:ext>
                  </a:extLst>
                </a:gridCol>
              </a:tblGrid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shark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 startAt="13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talent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camel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  essence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   green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ginger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    cold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  photo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  client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satisfy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  impact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gentle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    normal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bullet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  label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biology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  scorpion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89279"/>
                  </a:ext>
                </a:extLst>
              </a:tr>
            </a:tbl>
          </a:graphicData>
        </a:graphic>
      </p:graphicFrame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457E07E1-8C5D-BEF5-DBD0-D75762F53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90892"/>
              </p:ext>
            </p:extLst>
          </p:nvPr>
        </p:nvGraphicFramePr>
        <p:xfrm>
          <a:off x="7511505" y="1844773"/>
          <a:ext cx="2809470" cy="449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735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404735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 startAt="13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talent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  essence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ginger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  photo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  client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  impact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never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    normal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turtle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  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bullet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before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  label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22.  proof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 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biology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  jaguar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  scorpion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24.  original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25.  photo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75145"/>
                  </a:ext>
                </a:extLst>
              </a:tr>
            </a:tbl>
          </a:graphicData>
        </a:graphic>
      </p:graphicFrame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B99E09-0184-3F7D-EA02-C8A694E2B6B7}"/>
              </a:ext>
            </a:extLst>
          </p:cNvPr>
          <p:cNvSpPr/>
          <p:nvPr/>
        </p:nvSpPr>
        <p:spPr>
          <a:xfrm>
            <a:off x="779257" y="1787743"/>
            <a:ext cx="1392815" cy="42310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6E1D9E9-7F74-6C9D-598A-4147A2A52153}"/>
              </a:ext>
            </a:extLst>
          </p:cNvPr>
          <p:cNvSpPr/>
          <p:nvPr/>
        </p:nvSpPr>
        <p:spPr>
          <a:xfrm>
            <a:off x="5578996" y="3239303"/>
            <a:ext cx="1456703" cy="309827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2D2950-F1A8-75BE-8CBB-4E093E0ED06D}"/>
              </a:ext>
            </a:extLst>
          </p:cNvPr>
          <p:cNvSpPr/>
          <p:nvPr/>
        </p:nvSpPr>
        <p:spPr>
          <a:xfrm>
            <a:off x="4093007" y="1787742"/>
            <a:ext cx="1485989" cy="318937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6121CAC-556D-7651-14CF-808F4A727668}"/>
              </a:ext>
            </a:extLst>
          </p:cNvPr>
          <p:cNvSpPr/>
          <p:nvPr/>
        </p:nvSpPr>
        <p:spPr>
          <a:xfrm>
            <a:off x="8861617" y="1783823"/>
            <a:ext cx="1485989" cy="456532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7C77FD-81CE-250E-933D-81A20311F9B8}"/>
              </a:ext>
            </a:extLst>
          </p:cNvPr>
          <p:cNvSpPr txBox="1"/>
          <p:nvPr/>
        </p:nvSpPr>
        <p:spPr>
          <a:xfrm>
            <a:off x="10426331" y="1922837"/>
            <a:ext cx="1720562" cy="1092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fr-FR" sz="1300" b="1" dirty="0"/>
              <a:t>18 sur 25 mots sur chaque plaque</a:t>
            </a:r>
            <a:br>
              <a:rPr lang="fr-FR" sz="1300" b="1" dirty="0"/>
            </a:br>
            <a:r>
              <a:rPr lang="fr-FR" sz="1300" b="1" dirty="0"/>
              <a:t>= 7 mots manquants</a:t>
            </a:r>
          </a:p>
          <a:p>
            <a:r>
              <a:rPr lang="en-US" sz="1300" b="1" dirty="0"/>
              <a:t>= 1,5 *10^23 </a:t>
            </a:r>
            <a:r>
              <a:rPr lang="en-US" sz="1300" b="1" dirty="0" err="1"/>
              <a:t>combinaisons</a:t>
            </a:r>
            <a:r>
              <a:rPr lang="en-US" sz="1300" b="1" dirty="0"/>
              <a:t> (2048)</a:t>
            </a:r>
            <a:endParaRPr lang="fr-FR" sz="13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767D42F-2004-512B-5D50-C68B1EF20F75}"/>
              </a:ext>
            </a:extLst>
          </p:cNvPr>
          <p:cNvSpPr/>
          <p:nvPr/>
        </p:nvSpPr>
        <p:spPr>
          <a:xfrm>
            <a:off x="2180376" y="1787743"/>
            <a:ext cx="1392815" cy="212449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CE6D92D-110D-1E60-A639-9D2A65DB2DC2}"/>
              </a:ext>
            </a:extLst>
          </p:cNvPr>
          <p:cNvSpPr/>
          <p:nvPr/>
        </p:nvSpPr>
        <p:spPr>
          <a:xfrm>
            <a:off x="7445209" y="4271058"/>
            <a:ext cx="1416408" cy="174385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E414E9-857E-A2A4-907B-4D69CDCD82A7}"/>
              </a:ext>
            </a:extLst>
          </p:cNvPr>
          <p:cNvSpPr txBox="1"/>
          <p:nvPr/>
        </p:nvSpPr>
        <p:spPr>
          <a:xfrm>
            <a:off x="962534" y="6384673"/>
            <a:ext cx="2526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Plaque n°1 (à la maison ?)</a:t>
            </a: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56A703-F68F-C0A1-8E51-A9445D3CA0CA}"/>
              </a:ext>
            </a:extLst>
          </p:cNvPr>
          <p:cNvSpPr txBox="1"/>
          <p:nvPr/>
        </p:nvSpPr>
        <p:spPr>
          <a:xfrm>
            <a:off x="4376031" y="6418692"/>
            <a:ext cx="2678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Plaques n°2 (proches ? notaire ?)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1B66F3A-767B-06AF-8793-1E3559656792}"/>
              </a:ext>
            </a:extLst>
          </p:cNvPr>
          <p:cNvSpPr txBox="1"/>
          <p:nvPr/>
        </p:nvSpPr>
        <p:spPr>
          <a:xfrm>
            <a:off x="7794607" y="6418416"/>
            <a:ext cx="2526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Plaques n°3 (enterrées ?)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E4DE3D9-9290-4312-0F91-82A54ED02A35}"/>
              </a:ext>
            </a:extLst>
          </p:cNvPr>
          <p:cNvSpPr txBox="1"/>
          <p:nvPr/>
        </p:nvSpPr>
        <p:spPr>
          <a:xfrm>
            <a:off x="10473628" y="3531911"/>
            <a:ext cx="1625967" cy="18928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fr-FR" sz="1300" b="1" dirty="0"/>
              <a:t>Avantages majeurs : </a:t>
            </a:r>
          </a:p>
          <a:p>
            <a:br>
              <a:rPr lang="fr-FR" sz="1300" dirty="0"/>
            </a:br>
            <a:r>
              <a:rPr lang="fr-FR" sz="1300" dirty="0"/>
              <a:t>- Résilience au vol d'1 plaque (mots incomplets, même pour un proche)</a:t>
            </a:r>
          </a:p>
          <a:p>
            <a:br>
              <a:rPr lang="fr-FR" sz="1300" dirty="0"/>
            </a:br>
            <a:r>
              <a:rPr lang="fr-FR" sz="1300" dirty="0"/>
              <a:t>- Résilience à la perte d'1 plaque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0DF464D-6588-7D44-4A15-6D07627E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30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FD948-DB8B-4532-31A6-F17E8019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181716"/>
            <a:ext cx="11466689" cy="1616216"/>
          </a:xfrm>
        </p:spPr>
        <p:txBody>
          <a:bodyPr>
            <a:normAutofit fontScale="90000"/>
          </a:bodyPr>
          <a:lstStyle/>
          <a:p>
            <a:r>
              <a:rPr lang="fr-FR" sz="2800" b="1" dirty="0"/>
              <a:t>Solution simple – Copies partielles complémentaires </a:t>
            </a:r>
            <a:r>
              <a:rPr lang="fr-FR" sz="2800" dirty="0"/>
              <a:t>: </a:t>
            </a:r>
            <a:br>
              <a:rPr lang="fr-FR" sz="2800" dirty="0"/>
            </a:br>
            <a:r>
              <a:rPr lang="fr-FR" sz="2400" dirty="0"/>
              <a:t>2 plaques sur les 3 données à un proche/notaire ou cachées suffisent pour retrouver l'ensemble.  </a:t>
            </a:r>
            <a:br>
              <a:rPr lang="fr-FR" sz="2000" dirty="0"/>
            </a:br>
            <a:br>
              <a:rPr lang="fr-FR" sz="2000" dirty="0"/>
            </a:br>
            <a:r>
              <a:rPr lang="fr-FR" sz="2400" b="1" dirty="0"/>
              <a:t>Pour Bitcoin (privilégier 24 mots-clés </a:t>
            </a:r>
            <a:r>
              <a:rPr lang="fr-FR" sz="2400" dirty="0"/>
              <a:t>plutôt que 12 mots-clés</a:t>
            </a:r>
            <a:r>
              <a:rPr lang="fr-FR" sz="2400" b="1" dirty="0"/>
              <a:t>) –  Monero OK  (25 mots)</a:t>
            </a:r>
            <a:br>
              <a:rPr lang="fr-FR" sz="2400" i="1" dirty="0"/>
            </a:br>
            <a:r>
              <a:rPr lang="en-US" sz="2400" u="sng" dirty="0"/>
              <a:t>Ce </a:t>
            </a:r>
            <a:r>
              <a:rPr lang="en-US" sz="2400" u="sng" dirty="0" err="1"/>
              <a:t>n'est</a:t>
            </a:r>
            <a:r>
              <a:rPr lang="en-US" sz="2400" u="sng" dirty="0"/>
              <a:t> pas </a:t>
            </a:r>
            <a:r>
              <a:rPr lang="en-US" sz="2400" u="sng" dirty="0" err="1"/>
              <a:t>une</a:t>
            </a:r>
            <a:r>
              <a:rPr lang="en-US" sz="2400" u="sng" dirty="0"/>
              <a:t> pratique </a:t>
            </a:r>
            <a:r>
              <a:rPr lang="en-US" sz="2400" u="sng" dirty="0" err="1"/>
              <a:t>usuelle</a:t>
            </a:r>
            <a:r>
              <a:rPr lang="en-US" sz="2400" dirty="0"/>
              <a:t>, </a:t>
            </a:r>
            <a:r>
              <a:rPr lang="en-US" sz="2400" dirty="0" err="1"/>
              <a:t>mais</a:t>
            </a:r>
            <a:r>
              <a:rPr lang="en-US" sz="2400" dirty="0"/>
              <a:t> pour des petits </a:t>
            </a:r>
            <a:r>
              <a:rPr lang="en-US" sz="2400" dirty="0" err="1"/>
              <a:t>montants</a:t>
            </a:r>
            <a:r>
              <a:rPr lang="en-US" sz="2400" dirty="0"/>
              <a:t> </a:t>
            </a:r>
            <a:r>
              <a:rPr lang="en-US" sz="2400" dirty="0" err="1"/>
              <a:t>c'est</a:t>
            </a:r>
            <a:r>
              <a:rPr lang="en-US" sz="2400" dirty="0"/>
              <a:t> un </a:t>
            </a:r>
            <a:r>
              <a:rPr lang="en-US" sz="2400" dirty="0" err="1"/>
              <a:t>compromis</a:t>
            </a:r>
            <a:r>
              <a:rPr lang="en-US" sz="2400" dirty="0"/>
              <a:t> entre </a:t>
            </a:r>
            <a:r>
              <a:rPr lang="en-US" sz="2400" dirty="0" err="1"/>
              <a:t>résilience</a:t>
            </a:r>
            <a:r>
              <a:rPr lang="en-US" sz="2400" dirty="0"/>
              <a:t> et </a:t>
            </a:r>
            <a:r>
              <a:rPr lang="en-US" sz="2400" dirty="0" err="1"/>
              <a:t>simplicité</a:t>
            </a:r>
            <a:r>
              <a:rPr lang="en-US" sz="2400" dirty="0"/>
              <a:t>. Pour des </a:t>
            </a:r>
            <a:r>
              <a:rPr lang="en-US" sz="2400" dirty="0" err="1"/>
              <a:t>montants</a:t>
            </a:r>
            <a:r>
              <a:rPr lang="en-US" sz="2400" dirty="0"/>
              <a:t> </a:t>
            </a:r>
            <a:r>
              <a:rPr lang="en-US" sz="2400" dirty="0" err="1"/>
              <a:t>importants</a:t>
            </a:r>
            <a:r>
              <a:rPr lang="en-US" sz="2400" dirty="0"/>
              <a:t>, </a:t>
            </a:r>
            <a:r>
              <a:rPr lang="en-US" sz="2400" dirty="0" err="1"/>
              <a:t>utilisez</a:t>
            </a:r>
            <a:r>
              <a:rPr lang="en-US" sz="2400" dirty="0"/>
              <a:t> un </a:t>
            </a:r>
            <a:r>
              <a:rPr lang="en-US" sz="2400" b="1" dirty="0" err="1"/>
              <a:t>multisig</a:t>
            </a:r>
            <a:endParaRPr lang="en-US" sz="2800" b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6FBD853-02FA-B3FA-73C7-988937164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087048"/>
              </p:ext>
            </p:extLst>
          </p:nvPr>
        </p:nvGraphicFramePr>
        <p:xfrm>
          <a:off x="4226225" y="2173183"/>
          <a:ext cx="2754384" cy="4260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92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377192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1.    </a:t>
                      </a:r>
                      <a:r>
                        <a:rPr lang="fr-FR" sz="1700" dirty="0" err="1"/>
                        <a:t>shark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2.    </a:t>
                      </a:r>
                      <a:r>
                        <a:rPr lang="fr-FR" sz="1700" dirty="0" err="1"/>
                        <a:t>camel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3.    green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4.    cold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5.  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6. 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7.  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8.  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9.    </a:t>
                      </a:r>
                      <a:r>
                        <a:rPr lang="fr-FR" sz="1700" dirty="0" err="1"/>
                        <a:t>never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10.  </a:t>
                      </a:r>
                      <a:r>
                        <a:rPr lang="fr-FR" sz="1700" dirty="0" err="1"/>
                        <a:t>turtle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11.  </a:t>
                      </a:r>
                      <a:r>
                        <a:rPr lang="fr-FR" sz="1700" dirty="0" err="1"/>
                        <a:t>before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12.  proof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3F5E58C-C1C1-A5A7-10EB-6539561D2A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358890"/>
              </p:ext>
            </p:extLst>
          </p:nvPr>
        </p:nvGraphicFramePr>
        <p:xfrm>
          <a:off x="894645" y="2173183"/>
          <a:ext cx="2754384" cy="4260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92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377192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1.    </a:t>
                      </a:r>
                      <a:r>
                        <a:rPr lang="fr-FR" sz="1700" dirty="0" err="1"/>
                        <a:t>shark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2.    </a:t>
                      </a:r>
                      <a:r>
                        <a:rPr lang="fr-FR" sz="1700" dirty="0" err="1"/>
                        <a:t>camel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3.    green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4.    cold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5.    </a:t>
                      </a:r>
                      <a:r>
                        <a:rPr lang="fr-FR" sz="1700" dirty="0" err="1"/>
                        <a:t>hold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6.   </a:t>
                      </a:r>
                      <a:r>
                        <a:rPr lang="fr-FR" sz="1700" dirty="0" err="1"/>
                        <a:t>satisfy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7.    </a:t>
                      </a:r>
                      <a:r>
                        <a:rPr lang="fr-FR" sz="1700" dirty="0" err="1"/>
                        <a:t>gentle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8.    normal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9.  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10.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11.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12.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</a:tbl>
          </a:graphicData>
        </a:graphic>
      </p:graphicFrame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AFDB2E22-FD52-8D6F-9813-31551A4C6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641108"/>
              </p:ext>
            </p:extLst>
          </p:nvPr>
        </p:nvGraphicFramePr>
        <p:xfrm>
          <a:off x="7557805" y="2173183"/>
          <a:ext cx="2754384" cy="4260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92">
                  <a:extLst>
                    <a:ext uri="{9D8B030D-6E8A-4147-A177-3AD203B41FA5}">
                      <a16:colId xmlns:a16="http://schemas.microsoft.com/office/drawing/2014/main" val="3646292434"/>
                    </a:ext>
                  </a:extLst>
                </a:gridCol>
                <a:gridCol w="1377192">
                  <a:extLst>
                    <a:ext uri="{9D8B030D-6E8A-4147-A177-3AD203B41FA5}">
                      <a16:colId xmlns:a16="http://schemas.microsoft.com/office/drawing/2014/main" val="317029310"/>
                    </a:ext>
                  </a:extLst>
                </a:gridCol>
              </a:tblGrid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1.  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17048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2.  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28875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3.  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1042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4.   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0529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5.    </a:t>
                      </a:r>
                      <a:r>
                        <a:rPr lang="fr-FR" sz="1700" dirty="0" err="1"/>
                        <a:t>hold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20002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00" dirty="0"/>
                        <a:t>6.   </a:t>
                      </a:r>
                      <a:r>
                        <a:rPr lang="fr-FR" sz="1700" dirty="0" err="1"/>
                        <a:t>satisfy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91411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7.    </a:t>
                      </a:r>
                      <a:r>
                        <a:rPr lang="fr-FR" sz="1700" dirty="0" err="1"/>
                        <a:t>gentle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91810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8.    normal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08446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9.    </a:t>
                      </a:r>
                      <a:r>
                        <a:rPr lang="fr-FR" sz="1700" dirty="0" err="1"/>
                        <a:t>never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39707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10.  </a:t>
                      </a:r>
                      <a:r>
                        <a:rPr lang="fr-FR" sz="1700" dirty="0" err="1"/>
                        <a:t>turtle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87773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11.  </a:t>
                      </a:r>
                      <a:r>
                        <a:rPr lang="fr-FR" sz="1700" dirty="0" err="1"/>
                        <a:t>before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266"/>
                  </a:ext>
                </a:extLst>
              </a:tr>
              <a:tr h="355047">
                <a:tc>
                  <a:txBody>
                    <a:bodyPr/>
                    <a:lstStyle/>
                    <a:p>
                      <a:r>
                        <a:rPr lang="fr-FR" sz="1700" dirty="0"/>
                        <a:t>12.  proof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995861"/>
                  </a:ext>
                </a:extLst>
              </a:tr>
            </a:tbl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FD5D148-428B-EFF3-9216-4552B9EEE26F}"/>
              </a:ext>
            </a:extLst>
          </p:cNvPr>
          <p:cNvSpPr/>
          <p:nvPr/>
        </p:nvSpPr>
        <p:spPr>
          <a:xfrm>
            <a:off x="733778" y="2134990"/>
            <a:ext cx="1727200" cy="292507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9657914-F1F4-3100-D093-A148C7F4308D}"/>
              </a:ext>
            </a:extLst>
          </p:cNvPr>
          <p:cNvSpPr/>
          <p:nvPr/>
        </p:nvSpPr>
        <p:spPr>
          <a:xfrm>
            <a:off x="4024489" y="4960147"/>
            <a:ext cx="1727200" cy="15236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8BC3C0A-CE93-FCA5-495B-A56D19B76BD0}"/>
              </a:ext>
            </a:extLst>
          </p:cNvPr>
          <p:cNvSpPr/>
          <p:nvPr/>
        </p:nvSpPr>
        <p:spPr>
          <a:xfrm>
            <a:off x="4079576" y="2134991"/>
            <a:ext cx="1672113" cy="14988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F9CC98D-3810-3A6D-ADAB-6BCA56C3A337}"/>
              </a:ext>
            </a:extLst>
          </p:cNvPr>
          <p:cNvSpPr/>
          <p:nvPr/>
        </p:nvSpPr>
        <p:spPr>
          <a:xfrm>
            <a:off x="7411156" y="3526971"/>
            <a:ext cx="1727200" cy="29449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EB3F4A4-65D0-5987-B6FE-632D0F7B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05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F0351B7C-6905-6AA6-053C-DD42D7A9FDA4}"/>
              </a:ext>
            </a:extLst>
          </p:cNvPr>
          <p:cNvGrpSpPr/>
          <p:nvPr/>
        </p:nvGrpSpPr>
        <p:grpSpPr>
          <a:xfrm>
            <a:off x="5365947" y="1801419"/>
            <a:ext cx="2236062" cy="3865293"/>
            <a:chOff x="5349410" y="1486318"/>
            <a:chExt cx="2236062" cy="38652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06712F6-9C87-C2F2-AA42-457011088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49410" y="1486318"/>
              <a:ext cx="2236062" cy="3865293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793E350-7613-227A-93A6-83099CB31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78500" y="2497138"/>
              <a:ext cx="230981" cy="74295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0CA9012E-2F53-31C2-F03E-CFCF3555A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6124245" y="2468563"/>
              <a:ext cx="304801" cy="828675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4B61686-F9AE-22B3-3E8D-276274311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06321" y="2411413"/>
              <a:ext cx="152400" cy="828675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5CD1E46-AF68-0C39-A509-50AC9CC23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774"/>
                      </a14:imgEffect>
                      <a14:imgEffect>
                        <a14:saturation sat="89000"/>
                      </a14:imgEffect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09220" y="2484279"/>
              <a:ext cx="248672" cy="325437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A84ED70-910E-BBAA-2C4C-CF6FE6030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7107"/>
                      </a14:imgEffect>
                      <a14:imgEffect>
                        <a14:saturation sat="1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7720" y="2481897"/>
              <a:ext cx="248672" cy="325437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A87739D-7387-AD28-F8EA-EF36082EFFED}"/>
              </a:ext>
            </a:extLst>
          </p:cNvPr>
          <p:cNvSpPr txBox="1"/>
          <p:nvPr/>
        </p:nvSpPr>
        <p:spPr>
          <a:xfrm>
            <a:off x="1557901" y="213926"/>
            <a:ext cx="3175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Le précieux</a:t>
            </a:r>
          </a:p>
          <a:p>
            <a:pPr algn="ctr"/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Vos mots-clés secrets 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de récupération Bitcoin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sur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feuille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papier A4</a:t>
            </a:r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8DCCFCB-AAC2-C88D-C526-3F53E20E04D2}"/>
              </a:ext>
            </a:extLst>
          </p:cNvPr>
          <p:cNvGrpSpPr/>
          <p:nvPr/>
        </p:nvGrpSpPr>
        <p:grpSpPr>
          <a:xfrm>
            <a:off x="2004205" y="2038879"/>
            <a:ext cx="2305191" cy="3295617"/>
            <a:chOff x="7642860" y="2040683"/>
            <a:chExt cx="2407920" cy="3442484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EFF6BCBA-641F-DEB9-B797-E4702F091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42860" y="2040683"/>
              <a:ext cx="2407920" cy="3442484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1206F51-CFC7-9BBE-7058-4C234091B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9000" contrast="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24780" y="2113780"/>
              <a:ext cx="716997" cy="352938"/>
            </a:xfrm>
            <a:prstGeom prst="rect">
              <a:avLst/>
            </a:prstGeom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CA098A42-6A4F-718A-F68F-EBF763FB3375}"/>
              </a:ext>
            </a:extLst>
          </p:cNvPr>
          <p:cNvSpPr txBox="1"/>
          <p:nvPr/>
        </p:nvSpPr>
        <p:spPr>
          <a:xfrm>
            <a:off x="5231115" y="219784"/>
            <a:ext cx="251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</a:rPr>
              <a:t>Votre tél ou PC</a:t>
            </a:r>
          </a:p>
          <a:p>
            <a:pPr algn="ctr"/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de tous les jours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385B8F-3296-AE70-94EA-F7FA5D6F7B2E}"/>
              </a:ext>
            </a:extLst>
          </p:cNvPr>
          <p:cNvSpPr txBox="1"/>
          <p:nvPr/>
        </p:nvSpPr>
        <p:spPr>
          <a:xfrm>
            <a:off x="4687078" y="1007123"/>
            <a:ext cx="359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Epargne Bitcoin peu </a:t>
            </a:r>
            <a:br>
              <a:rPr lang="fr-FR" sz="2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sécurisée + dépenses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3DA0215-1142-950A-3987-F3E411B818E8}"/>
              </a:ext>
            </a:extLst>
          </p:cNvPr>
          <p:cNvSpPr txBox="1"/>
          <p:nvPr/>
        </p:nvSpPr>
        <p:spPr>
          <a:xfrm>
            <a:off x="2019031" y="5297031"/>
            <a:ext cx="2427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isque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eau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vol, feu..</a:t>
            </a:r>
            <a:endParaRPr lang="en-US" sz="20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1EBFC7-03C2-A8E0-55FB-556997692098}"/>
              </a:ext>
            </a:extLst>
          </p:cNvPr>
          <p:cNvSpPr txBox="1"/>
          <p:nvPr/>
        </p:nvSpPr>
        <p:spPr>
          <a:xfrm>
            <a:off x="5554477" y="5545107"/>
            <a:ext cx="2236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isque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vol,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perte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..</a:t>
            </a:r>
            <a:endParaRPr lang="en-US" sz="20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97C1E8-EFF0-780A-8DBF-918610D3E1A0}"/>
              </a:ext>
            </a:extLst>
          </p:cNvPr>
          <p:cNvSpPr txBox="1"/>
          <p:nvPr/>
        </p:nvSpPr>
        <p:spPr>
          <a:xfrm>
            <a:off x="2008824" y="1643492"/>
            <a:ext cx="2172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12 ou 24 mots-clés</a:t>
            </a:r>
            <a:endParaRPr lang="en-US" dirty="0"/>
          </a:p>
        </p:txBody>
      </p:sp>
      <p:sp>
        <p:nvSpPr>
          <p:cNvPr id="25" name="Flèche : double flèche horizontale 24">
            <a:extLst>
              <a:ext uri="{FF2B5EF4-FFF2-40B4-BE49-F238E27FC236}">
                <a16:creationId xmlns:a16="http://schemas.microsoft.com/office/drawing/2014/main" id="{8F538EFF-DEC7-5ED5-A0BA-87634DF8D0A7}"/>
              </a:ext>
            </a:extLst>
          </p:cNvPr>
          <p:cNvSpPr/>
          <p:nvPr/>
        </p:nvSpPr>
        <p:spPr>
          <a:xfrm>
            <a:off x="4458220" y="3122435"/>
            <a:ext cx="906580" cy="306565"/>
          </a:xfrm>
          <a:prstGeom prst="leftRightArrow">
            <a:avLst>
              <a:gd name="adj1" fmla="val 38826"/>
              <a:gd name="adj2" fmla="val 62210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322F227-C481-E680-1E06-F8D647D820A8}"/>
              </a:ext>
            </a:extLst>
          </p:cNvPr>
          <p:cNvSpPr/>
          <p:nvPr/>
        </p:nvSpPr>
        <p:spPr>
          <a:xfrm>
            <a:off x="5676740" y="2651640"/>
            <a:ext cx="500061" cy="1035048"/>
          </a:xfrm>
          <a:custGeom>
            <a:avLst/>
            <a:gdLst>
              <a:gd name="connsiteX0" fmla="*/ 0 w 500061"/>
              <a:gd name="connsiteY0" fmla="*/ 83345 h 1035048"/>
              <a:gd name="connsiteX1" fmla="*/ 83345 w 500061"/>
              <a:gd name="connsiteY1" fmla="*/ 0 h 1035048"/>
              <a:gd name="connsiteX2" fmla="*/ 416716 w 500061"/>
              <a:gd name="connsiteY2" fmla="*/ 0 h 1035048"/>
              <a:gd name="connsiteX3" fmla="*/ 500061 w 500061"/>
              <a:gd name="connsiteY3" fmla="*/ 83345 h 1035048"/>
              <a:gd name="connsiteX4" fmla="*/ 500061 w 500061"/>
              <a:gd name="connsiteY4" fmla="*/ 517524 h 1035048"/>
              <a:gd name="connsiteX5" fmla="*/ 500061 w 500061"/>
              <a:gd name="connsiteY5" fmla="*/ 951703 h 1035048"/>
              <a:gd name="connsiteX6" fmla="*/ 416716 w 500061"/>
              <a:gd name="connsiteY6" fmla="*/ 1035048 h 1035048"/>
              <a:gd name="connsiteX7" fmla="*/ 83345 w 500061"/>
              <a:gd name="connsiteY7" fmla="*/ 1035048 h 1035048"/>
              <a:gd name="connsiteX8" fmla="*/ 0 w 500061"/>
              <a:gd name="connsiteY8" fmla="*/ 951703 h 1035048"/>
              <a:gd name="connsiteX9" fmla="*/ 0 w 500061"/>
              <a:gd name="connsiteY9" fmla="*/ 543575 h 1035048"/>
              <a:gd name="connsiteX10" fmla="*/ 0 w 500061"/>
              <a:gd name="connsiteY10" fmla="*/ 83345 h 103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0061" h="1035048" extrusionOk="0">
                <a:moveTo>
                  <a:pt x="0" y="83345"/>
                </a:moveTo>
                <a:cubicBezTo>
                  <a:pt x="8514" y="35599"/>
                  <a:pt x="39685" y="-1031"/>
                  <a:pt x="83345" y="0"/>
                </a:cubicBezTo>
                <a:cubicBezTo>
                  <a:pt x="163508" y="-4263"/>
                  <a:pt x="276311" y="24544"/>
                  <a:pt x="416716" y="0"/>
                </a:cubicBezTo>
                <a:cubicBezTo>
                  <a:pt x="468734" y="-1670"/>
                  <a:pt x="497234" y="35813"/>
                  <a:pt x="500061" y="83345"/>
                </a:cubicBezTo>
                <a:cubicBezTo>
                  <a:pt x="520010" y="266892"/>
                  <a:pt x="464905" y="343090"/>
                  <a:pt x="500061" y="517524"/>
                </a:cubicBezTo>
                <a:cubicBezTo>
                  <a:pt x="535217" y="691958"/>
                  <a:pt x="451868" y="743385"/>
                  <a:pt x="500061" y="951703"/>
                </a:cubicBezTo>
                <a:cubicBezTo>
                  <a:pt x="494194" y="991089"/>
                  <a:pt x="472036" y="1043747"/>
                  <a:pt x="416716" y="1035048"/>
                </a:cubicBezTo>
                <a:cubicBezTo>
                  <a:pt x="275860" y="1044625"/>
                  <a:pt x="236917" y="1008060"/>
                  <a:pt x="83345" y="1035048"/>
                </a:cubicBezTo>
                <a:cubicBezTo>
                  <a:pt x="24999" y="1037063"/>
                  <a:pt x="-7415" y="998754"/>
                  <a:pt x="0" y="951703"/>
                </a:cubicBezTo>
                <a:cubicBezTo>
                  <a:pt x="-23941" y="810288"/>
                  <a:pt x="38643" y="652544"/>
                  <a:pt x="0" y="543575"/>
                </a:cubicBezTo>
                <a:cubicBezTo>
                  <a:pt x="-38643" y="434606"/>
                  <a:pt x="43422" y="185173"/>
                  <a:pt x="0" y="83345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69343326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3FE7B18-8ADC-D110-EF6A-A1FA92A23A29}"/>
              </a:ext>
            </a:extLst>
          </p:cNvPr>
          <p:cNvSpPr/>
          <p:nvPr/>
        </p:nvSpPr>
        <p:spPr>
          <a:xfrm>
            <a:off x="6418086" y="2651641"/>
            <a:ext cx="442578" cy="650748"/>
          </a:xfrm>
          <a:custGeom>
            <a:avLst/>
            <a:gdLst>
              <a:gd name="connsiteX0" fmla="*/ 0 w 442578"/>
              <a:gd name="connsiteY0" fmla="*/ 73764 h 650748"/>
              <a:gd name="connsiteX1" fmla="*/ 73764 w 442578"/>
              <a:gd name="connsiteY1" fmla="*/ 0 h 650748"/>
              <a:gd name="connsiteX2" fmla="*/ 368814 w 442578"/>
              <a:gd name="connsiteY2" fmla="*/ 0 h 650748"/>
              <a:gd name="connsiteX3" fmla="*/ 442578 w 442578"/>
              <a:gd name="connsiteY3" fmla="*/ 73764 h 650748"/>
              <a:gd name="connsiteX4" fmla="*/ 442578 w 442578"/>
              <a:gd name="connsiteY4" fmla="*/ 576984 h 650748"/>
              <a:gd name="connsiteX5" fmla="*/ 368814 w 442578"/>
              <a:gd name="connsiteY5" fmla="*/ 650748 h 650748"/>
              <a:gd name="connsiteX6" fmla="*/ 73764 w 442578"/>
              <a:gd name="connsiteY6" fmla="*/ 650748 h 650748"/>
              <a:gd name="connsiteX7" fmla="*/ 0 w 442578"/>
              <a:gd name="connsiteY7" fmla="*/ 576984 h 650748"/>
              <a:gd name="connsiteX8" fmla="*/ 0 w 442578"/>
              <a:gd name="connsiteY8" fmla="*/ 73764 h 65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578" h="650748" extrusionOk="0">
                <a:moveTo>
                  <a:pt x="0" y="73764"/>
                </a:moveTo>
                <a:cubicBezTo>
                  <a:pt x="8099" y="28932"/>
                  <a:pt x="33872" y="1167"/>
                  <a:pt x="73764" y="0"/>
                </a:cubicBezTo>
                <a:cubicBezTo>
                  <a:pt x="175602" y="-1589"/>
                  <a:pt x="289893" y="30371"/>
                  <a:pt x="368814" y="0"/>
                </a:cubicBezTo>
                <a:cubicBezTo>
                  <a:pt x="403705" y="6749"/>
                  <a:pt x="443319" y="42015"/>
                  <a:pt x="442578" y="73764"/>
                </a:cubicBezTo>
                <a:cubicBezTo>
                  <a:pt x="481109" y="193713"/>
                  <a:pt x="421461" y="397187"/>
                  <a:pt x="442578" y="576984"/>
                </a:cubicBezTo>
                <a:cubicBezTo>
                  <a:pt x="437798" y="609894"/>
                  <a:pt x="421581" y="651488"/>
                  <a:pt x="368814" y="650748"/>
                </a:cubicBezTo>
                <a:cubicBezTo>
                  <a:pt x="244029" y="653939"/>
                  <a:pt x="170463" y="645696"/>
                  <a:pt x="73764" y="650748"/>
                </a:cubicBezTo>
                <a:cubicBezTo>
                  <a:pt x="39518" y="657845"/>
                  <a:pt x="-7414" y="625572"/>
                  <a:pt x="0" y="576984"/>
                </a:cubicBezTo>
                <a:cubicBezTo>
                  <a:pt x="-34479" y="396404"/>
                  <a:pt x="58585" y="307263"/>
                  <a:pt x="0" y="73764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413719438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C4B3FFA-724F-9514-50A3-4CDF6BE7EC40}"/>
              </a:ext>
            </a:extLst>
          </p:cNvPr>
          <p:cNvSpPr txBox="1"/>
          <p:nvPr/>
        </p:nvSpPr>
        <p:spPr>
          <a:xfrm>
            <a:off x="1648976" y="5637512"/>
            <a:ext cx="309685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sng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à 5 copies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partielles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ou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chiffrées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avec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passphrase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XOR / Shamir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C098F3F-11C5-105D-A045-630F2129F79C}"/>
              </a:ext>
            </a:extLst>
          </p:cNvPr>
          <p:cNvSpPr txBox="1"/>
          <p:nvPr/>
        </p:nvSpPr>
        <p:spPr>
          <a:xfrm>
            <a:off x="5078259" y="5852955"/>
            <a:ext cx="2811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</a:rPr>
              <a:t>votre tél, connecté</a:t>
            </a:r>
            <a:r>
              <a:rPr lang="fr-FR" sz="2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br>
              <a:rPr lang="fr-FR" sz="24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2400" b="1" dirty="0">
                <a:solidFill>
                  <a:schemeClr val="bg2">
                    <a:lumMod val="25000"/>
                  </a:schemeClr>
                </a:solidFill>
              </a:rPr>
              <a:t>en 3G / 4G / Wifi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B7FDE45-1804-32B0-2F3F-93D8B9BB0391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83" y="4443442"/>
            <a:ext cx="685832" cy="68583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0ABBDD2F-32DE-BF27-8812-B605037F0A77}"/>
              </a:ext>
            </a:extLst>
          </p:cNvPr>
          <p:cNvSpPr txBox="1"/>
          <p:nvPr/>
        </p:nvSpPr>
        <p:spPr>
          <a:xfrm rot="16200000">
            <a:off x="-1133683" y="3195649"/>
            <a:ext cx="3792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i="1" dirty="0">
                <a:solidFill>
                  <a:schemeClr val="bg2">
                    <a:lumMod val="50000"/>
                  </a:schemeClr>
                </a:solidFill>
              </a:rPr>
              <a:t>DECOUVERTE</a:t>
            </a:r>
            <a:endParaRPr lang="en-US" sz="48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2BA16D87-F1BC-99BE-A721-994B10148997}"/>
              </a:ext>
            </a:extLst>
          </p:cNvPr>
          <p:cNvSpPr txBox="1">
            <a:spLocks/>
          </p:cNvSpPr>
          <p:nvPr/>
        </p:nvSpPr>
        <p:spPr>
          <a:xfrm rot="16200000">
            <a:off x="7175888" y="3338357"/>
            <a:ext cx="3337488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Collectif </a:t>
            </a:r>
            <a:r>
              <a:rPr lang="fr-FR" sz="1400" b="1" dirty="0">
                <a:solidFill>
                  <a:schemeClr val="bg1">
                    <a:lumMod val="65000"/>
                  </a:schemeClr>
                </a:solidFill>
              </a:rPr>
              <a:t>@SortieDeBanque 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– 05/2024 – v3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D2A05A-57CB-0614-4BD3-5D3C613BD982}"/>
              </a:ext>
            </a:extLst>
          </p:cNvPr>
          <p:cNvSpPr txBox="1"/>
          <p:nvPr/>
        </p:nvSpPr>
        <p:spPr>
          <a:xfrm>
            <a:off x="8988458" y="370362"/>
            <a:ext cx="280161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Sur 400M de possesseurs de crypto (Oct. 2023), </a:t>
            </a:r>
          </a:p>
          <a:p>
            <a:r>
              <a:rPr lang="fr-FR" b="1" i="1" u="sng" dirty="0"/>
              <a:t>seuls 10%</a:t>
            </a:r>
            <a:r>
              <a:rPr lang="fr-FR" b="1" i="1" dirty="0"/>
              <a:t> sont souverains !</a:t>
            </a:r>
            <a:br>
              <a:rPr lang="fr-FR" b="1" i="1" dirty="0"/>
            </a:br>
            <a:br>
              <a:rPr lang="fr-FR" b="1" i="1" dirty="0"/>
            </a:br>
            <a:r>
              <a:rPr lang="fr-FR" sz="1600" dirty="0">
                <a:hlinkClick r:id="rId14"/>
              </a:rPr>
              <a:t>https://www.youtube.com/watch?v=wy4UwuZfk-w</a:t>
            </a:r>
            <a:r>
              <a:rPr lang="fr-FR" sz="1600" dirty="0"/>
              <a:t> (3min)</a:t>
            </a:r>
            <a:endParaRPr lang="en-US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5F3AC02-749A-C21D-5477-856C16FB8138}"/>
              </a:ext>
            </a:extLst>
          </p:cNvPr>
          <p:cNvGrpSpPr/>
          <p:nvPr/>
        </p:nvGrpSpPr>
        <p:grpSpPr>
          <a:xfrm>
            <a:off x="7453244" y="4246031"/>
            <a:ext cx="977902" cy="977902"/>
            <a:chOff x="8822745" y="4228845"/>
            <a:chExt cx="1370852" cy="1370852"/>
          </a:xfrm>
        </p:grpSpPr>
        <p:sp>
          <p:nvSpPr>
            <p:cNvPr id="12" name="Ellipse 8 fon xmr">
              <a:extLst>
                <a:ext uri="{FF2B5EF4-FFF2-40B4-BE49-F238E27FC236}">
                  <a16:creationId xmlns:a16="http://schemas.microsoft.com/office/drawing/2014/main" id="{0C56D456-666B-8D33-1E74-7E7B169CA157}"/>
                </a:ext>
              </a:extLst>
            </p:cNvPr>
            <p:cNvSpPr/>
            <p:nvPr/>
          </p:nvSpPr>
          <p:spPr>
            <a:xfrm>
              <a:off x="8925188" y="4324933"/>
              <a:ext cx="1170000" cy="117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 xmr" descr="Logo, logos, monero icon - Free download on Iconfinder">
              <a:extLst>
                <a:ext uri="{FF2B5EF4-FFF2-40B4-BE49-F238E27FC236}">
                  <a16:creationId xmlns:a16="http://schemas.microsoft.com/office/drawing/2014/main" id="{2D0F652C-0FB9-5051-F5BB-6C87E733A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594" b="89844" l="9961" r="90625">
                          <a14:foregroundMark x1="58398" y1="70703" x2="47852" y2="78516"/>
                          <a14:foregroundMark x1="90625" y1="55859" x2="89844" y2="45703"/>
                          <a14:foregroundMark x1="10156" y1="54102" x2="10352" y2="46484"/>
                          <a14:foregroundMark x1="11719" y1="61914" x2="10156" y2="58398"/>
                          <a14:foregroundMark x1="52344" y1="12109" x2="52734" y2="8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745" y="4228845"/>
              <a:ext cx="1370852" cy="137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DAB08887-CE4B-CEBE-32E8-4A0F2A56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3485C5A-1B6B-57C2-2532-BD7075EA5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6078" y="869048"/>
            <a:ext cx="3327843" cy="49736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EDA6AC-CCD8-4B8A-F397-A6E3C9FA6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228" y="930898"/>
            <a:ext cx="3776536" cy="52197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F42370-B564-B1D7-7A8B-27F15AD5C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4410" y="1486318"/>
            <a:ext cx="2236062" cy="38652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66E1116-7D97-B1F3-4F2B-4C3BA916A95D}"/>
              </a:ext>
            </a:extLst>
          </p:cNvPr>
          <p:cNvSpPr txBox="1"/>
          <p:nvPr/>
        </p:nvSpPr>
        <p:spPr>
          <a:xfrm rot="16200000">
            <a:off x="-2243392" y="2919178"/>
            <a:ext cx="5693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i="1" dirty="0">
                <a:solidFill>
                  <a:schemeClr val="accent5"/>
                </a:solidFill>
              </a:rPr>
              <a:t>SERIEUX et RESILIENT</a:t>
            </a:r>
            <a:endParaRPr lang="en-US" sz="4400" b="1" i="1" dirty="0">
              <a:solidFill>
                <a:schemeClr val="accent5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58DBD1-4438-A1B6-D54C-A7ED3A9747DE}"/>
              </a:ext>
            </a:extLst>
          </p:cNvPr>
          <p:cNvSpPr txBox="1"/>
          <p:nvPr/>
        </p:nvSpPr>
        <p:spPr>
          <a:xfrm>
            <a:off x="7951520" y="2505670"/>
            <a:ext cx="594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4CC625-99D8-DC31-724A-32B1FCD62D15}"/>
              </a:ext>
            </a:extLst>
          </p:cNvPr>
          <p:cNvSpPr txBox="1"/>
          <p:nvPr/>
        </p:nvSpPr>
        <p:spPr>
          <a:xfrm>
            <a:off x="4869107" y="2505670"/>
            <a:ext cx="594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endParaRPr lang="en-US" sz="5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A7061C-5EB2-4ED7-76F0-7014BDC1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6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E0673-0BD8-6EF1-8481-CFFD5FF0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11" y="288148"/>
            <a:ext cx="5924257" cy="776356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Ils avancent en silence !</a:t>
            </a:r>
            <a:br>
              <a:rPr lang="fr-FR" sz="3600" dirty="0"/>
            </a:br>
            <a:r>
              <a:rPr lang="fr-FR" sz="2800" dirty="0"/>
              <a:t>dans le monde entier</a:t>
            </a:r>
            <a:endParaRPr lang="en-US" sz="2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6F78E4-3774-721D-68C7-A5497FD1F91D}"/>
              </a:ext>
            </a:extLst>
          </p:cNvPr>
          <p:cNvSpPr txBox="1"/>
          <p:nvPr/>
        </p:nvSpPr>
        <p:spPr>
          <a:xfrm>
            <a:off x="6703761" y="335358"/>
            <a:ext cx="5418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- Pilotes sur pays plus pauvres (Nigeria, Madagascar,..)</a:t>
            </a:r>
          </a:p>
          <a:p>
            <a:r>
              <a:rPr lang="en-US" dirty="0"/>
              <a:t>- CBDC phase 3 France et UE  </a:t>
            </a:r>
            <a:br>
              <a:rPr lang="en-US" dirty="0"/>
            </a:br>
            <a:r>
              <a:rPr lang="en-US" dirty="0"/>
              <a:t>- LAGARDE </a:t>
            </a:r>
            <a:r>
              <a:rPr lang="en-US" dirty="0" err="1"/>
              <a:t>avoue</a:t>
            </a:r>
            <a:r>
              <a:rPr lang="en-US" dirty="0"/>
              <a:t> le </a:t>
            </a:r>
            <a:r>
              <a:rPr lang="en-US" dirty="0" err="1"/>
              <a:t>contrôle</a:t>
            </a:r>
            <a:r>
              <a:rPr lang="en-US" dirty="0"/>
              <a:t> </a:t>
            </a:r>
            <a:r>
              <a:rPr lang="en-US" dirty="0" err="1"/>
              <a:t>délirant</a:t>
            </a:r>
            <a:r>
              <a:rPr lang="en-US" dirty="0"/>
              <a:t> (video prank 2023)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F7ECF3-AA6C-DE42-5910-6B6722A20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2" y="1768562"/>
            <a:ext cx="5642030" cy="435088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3ECF1D4-59FC-7F1C-F649-F6582E5B947E}"/>
              </a:ext>
            </a:extLst>
          </p:cNvPr>
          <p:cNvSpPr txBox="1"/>
          <p:nvPr/>
        </p:nvSpPr>
        <p:spPr>
          <a:xfrm>
            <a:off x="1423714" y="1257371"/>
            <a:ext cx="3440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hlinkClick r:id="rId3"/>
              </a:rPr>
              <a:t>CBDC Tracker.org</a:t>
            </a:r>
            <a:endParaRPr lang="fr-FR" sz="24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244966-6C16-05ED-98F3-A138DE75BEFF}"/>
              </a:ext>
            </a:extLst>
          </p:cNvPr>
          <p:cNvSpPr txBox="1"/>
          <p:nvPr/>
        </p:nvSpPr>
        <p:spPr>
          <a:xfrm>
            <a:off x="7651398" y="6328637"/>
            <a:ext cx="45297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https://www.lesechos.fr/finance-marches/marches-financiers/euro-numerique-la-banque-de-france-exhorte-la-bce-a-accelerer-1329150</a:t>
            </a:r>
            <a:endParaRPr lang="en-US" sz="11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E67BB56-442C-9D39-820A-EDE77560F6A7}"/>
              </a:ext>
            </a:extLst>
          </p:cNvPr>
          <p:cNvGrpSpPr/>
          <p:nvPr/>
        </p:nvGrpSpPr>
        <p:grpSpPr>
          <a:xfrm>
            <a:off x="7327841" y="1450362"/>
            <a:ext cx="4529777" cy="4818467"/>
            <a:chOff x="6940656" y="1492567"/>
            <a:chExt cx="4529777" cy="4818467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7E79656-28A5-9C8A-7E58-E577C655C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7"/>
            <a:stretch/>
          </p:blipFill>
          <p:spPr>
            <a:xfrm>
              <a:off x="6940656" y="1492567"/>
              <a:ext cx="4529777" cy="4818467"/>
            </a:xfrm>
            <a:prstGeom prst="rect">
              <a:avLst/>
            </a:prstGeom>
          </p:spPr>
        </p:pic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F30E7BCE-9A7A-2527-C96A-ED2F3F359E7A}"/>
                </a:ext>
              </a:extLst>
            </p:cNvPr>
            <p:cNvGrpSpPr/>
            <p:nvPr/>
          </p:nvGrpSpPr>
          <p:grpSpPr>
            <a:xfrm>
              <a:off x="6940656" y="1508026"/>
              <a:ext cx="1596960" cy="307777"/>
              <a:chOff x="6940656" y="1508026"/>
              <a:chExt cx="1596960" cy="3077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E924C16-6250-A280-161C-2351D3DA1788}"/>
                  </a:ext>
                </a:extLst>
              </p:cNvPr>
              <p:cNvSpPr/>
              <p:nvPr/>
            </p:nvSpPr>
            <p:spPr>
              <a:xfrm>
                <a:off x="7033845" y="1520703"/>
                <a:ext cx="1026942" cy="23379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D7C10584-3F2C-9BE8-8280-8F8113BE1571}"/>
                  </a:ext>
                </a:extLst>
              </p:cNvPr>
              <p:cNvSpPr txBox="1"/>
              <p:nvPr/>
            </p:nvSpPr>
            <p:spPr>
              <a:xfrm>
                <a:off x="6940656" y="1508026"/>
                <a:ext cx="15969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i="0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Source Sans Pro"/>
                  </a:rPr>
                  <a:t>02 </a:t>
                </a:r>
                <a:r>
                  <a:rPr lang="en-US" sz="1400" b="1" i="0" dirty="0" err="1">
                    <a:solidFill>
                      <a:schemeClr val="bg2">
                        <a:lumMod val="25000"/>
                      </a:schemeClr>
                    </a:solidFill>
                    <a:effectLst/>
                    <a:latin typeface="Source Sans Pro"/>
                  </a:rPr>
                  <a:t>juil</a:t>
                </a:r>
                <a:r>
                  <a:rPr lang="en-US" sz="1400" b="1" i="0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Source Sans Pro"/>
                  </a:rPr>
                  <a:t>. 2021 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B2B3465B-3023-F641-24B0-CC747808E8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7446" y="4170139"/>
            <a:ext cx="2012215" cy="2140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D0DC441-39CD-56FC-8566-72E95CA6844B}"/>
              </a:ext>
            </a:extLst>
          </p:cNvPr>
          <p:cNvSpPr txBox="1"/>
          <p:nvPr/>
        </p:nvSpPr>
        <p:spPr>
          <a:xfrm>
            <a:off x="5387213" y="6372104"/>
            <a:ext cx="23204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7"/>
              </a:rPr>
              <a:t>https://www.weforum.org/people/francois-villeroy-de-galhau</a:t>
            </a:r>
            <a:endParaRPr lang="en-US" sz="11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E80270-9DE5-B525-B320-5DA03CB1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92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1A3E1-1D92-7199-AA49-5F10FF5FD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7530" y="925553"/>
            <a:ext cx="3327843" cy="497361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D1A3C065-2DFF-EB0B-CE27-63FE9B11D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5556">
            <a:off x="10941618" y="1589659"/>
            <a:ext cx="583644" cy="46552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FA2814A-E5CC-A4FB-0C65-3683AB7CD5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228" y="930898"/>
            <a:ext cx="6338472" cy="52197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D4A45B0-1F7B-2CA2-E4F2-F9C34BFF63F6}"/>
              </a:ext>
            </a:extLst>
          </p:cNvPr>
          <p:cNvSpPr/>
          <p:nvPr/>
        </p:nvSpPr>
        <p:spPr>
          <a:xfrm>
            <a:off x="9460045" y="2313379"/>
            <a:ext cx="644075" cy="714009"/>
          </a:xfrm>
          <a:custGeom>
            <a:avLst/>
            <a:gdLst>
              <a:gd name="connsiteX0" fmla="*/ 0 w 644075"/>
              <a:gd name="connsiteY0" fmla="*/ 107348 h 714009"/>
              <a:gd name="connsiteX1" fmla="*/ 107348 w 644075"/>
              <a:gd name="connsiteY1" fmla="*/ 0 h 714009"/>
              <a:gd name="connsiteX2" fmla="*/ 536727 w 644075"/>
              <a:gd name="connsiteY2" fmla="*/ 0 h 714009"/>
              <a:gd name="connsiteX3" fmla="*/ 644075 w 644075"/>
              <a:gd name="connsiteY3" fmla="*/ 107348 h 714009"/>
              <a:gd name="connsiteX4" fmla="*/ 644075 w 644075"/>
              <a:gd name="connsiteY4" fmla="*/ 606661 h 714009"/>
              <a:gd name="connsiteX5" fmla="*/ 536727 w 644075"/>
              <a:gd name="connsiteY5" fmla="*/ 714009 h 714009"/>
              <a:gd name="connsiteX6" fmla="*/ 107348 w 644075"/>
              <a:gd name="connsiteY6" fmla="*/ 714009 h 714009"/>
              <a:gd name="connsiteX7" fmla="*/ 0 w 644075"/>
              <a:gd name="connsiteY7" fmla="*/ 606661 h 714009"/>
              <a:gd name="connsiteX8" fmla="*/ 0 w 644075"/>
              <a:gd name="connsiteY8" fmla="*/ 107348 h 71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075" h="714009" extrusionOk="0">
                <a:moveTo>
                  <a:pt x="0" y="107348"/>
                </a:moveTo>
                <a:cubicBezTo>
                  <a:pt x="8029" y="44004"/>
                  <a:pt x="49357" y="1787"/>
                  <a:pt x="107348" y="0"/>
                </a:cubicBezTo>
                <a:cubicBezTo>
                  <a:pt x="292449" y="-24665"/>
                  <a:pt x="363939" y="3576"/>
                  <a:pt x="536727" y="0"/>
                </a:cubicBezTo>
                <a:cubicBezTo>
                  <a:pt x="588159" y="9065"/>
                  <a:pt x="645488" y="65203"/>
                  <a:pt x="644075" y="107348"/>
                </a:cubicBezTo>
                <a:cubicBezTo>
                  <a:pt x="672742" y="279468"/>
                  <a:pt x="637524" y="463905"/>
                  <a:pt x="644075" y="606661"/>
                </a:cubicBezTo>
                <a:cubicBezTo>
                  <a:pt x="635473" y="651858"/>
                  <a:pt x="609173" y="714818"/>
                  <a:pt x="536727" y="714009"/>
                </a:cubicBezTo>
                <a:cubicBezTo>
                  <a:pt x="404148" y="752366"/>
                  <a:pt x="211811" y="670642"/>
                  <a:pt x="107348" y="714009"/>
                </a:cubicBezTo>
                <a:cubicBezTo>
                  <a:pt x="53931" y="720425"/>
                  <a:pt x="-5071" y="671316"/>
                  <a:pt x="0" y="606661"/>
                </a:cubicBezTo>
                <a:cubicBezTo>
                  <a:pt x="-4144" y="427587"/>
                  <a:pt x="26638" y="306883"/>
                  <a:pt x="0" y="107348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413719438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85B1C4-5947-EEFC-6713-2DB99E798451}"/>
              </a:ext>
            </a:extLst>
          </p:cNvPr>
          <p:cNvSpPr txBox="1"/>
          <p:nvPr/>
        </p:nvSpPr>
        <p:spPr>
          <a:xfrm>
            <a:off x="8124478" y="650241"/>
            <a:ext cx="37235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Dépenses de tous les jours </a:t>
            </a:r>
            <a:b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2200" dirty="0">
                <a:solidFill>
                  <a:schemeClr val="accent1">
                    <a:lumMod val="75000"/>
                  </a:schemeClr>
                </a:solidFill>
              </a:rPr>
              <a:t>"Compte à vue" &lt; 1000€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E2DC66-2766-D8C4-D95A-3C67AAB5BDE7}"/>
              </a:ext>
            </a:extLst>
          </p:cNvPr>
          <p:cNvSpPr txBox="1"/>
          <p:nvPr/>
        </p:nvSpPr>
        <p:spPr>
          <a:xfrm>
            <a:off x="5041792" y="205325"/>
            <a:ext cx="289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6">
                    <a:lumMod val="50000"/>
                  </a:schemeClr>
                </a:solidFill>
                <a:highlight>
                  <a:srgbClr val="00FF00"/>
                </a:highlight>
              </a:rPr>
              <a:t>Tél. n°1 ou PC - caché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0164262-A9E9-547F-FF2B-5C49D3375647}"/>
              </a:ext>
            </a:extLst>
          </p:cNvPr>
          <p:cNvSpPr txBox="1"/>
          <p:nvPr/>
        </p:nvSpPr>
        <p:spPr>
          <a:xfrm>
            <a:off x="8600758" y="5296454"/>
            <a:ext cx="2811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votre tél, connecté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en 3G / 4G / Wifi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Prêt à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dépenser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ligne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chez les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commerçants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B7389C-393C-AAD2-A750-BF0A1107D74F}"/>
              </a:ext>
            </a:extLst>
          </p:cNvPr>
          <p:cNvSpPr txBox="1"/>
          <p:nvPr/>
        </p:nvSpPr>
        <p:spPr>
          <a:xfrm>
            <a:off x="5153738" y="644633"/>
            <a:ext cx="2602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Epargne BTC </a:t>
            </a:r>
            <a:r>
              <a:rPr lang="fr-FR" sz="2000" b="1" dirty="0">
                <a:solidFill>
                  <a:schemeClr val="accent6">
                    <a:lumMod val="50000"/>
                  </a:schemeClr>
                </a:solidFill>
              </a:rPr>
              <a:t>et XMR</a:t>
            </a:r>
            <a:b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sz="2400" dirty="0">
                <a:solidFill>
                  <a:schemeClr val="accent6">
                    <a:lumMod val="50000"/>
                  </a:schemeClr>
                </a:solidFill>
              </a:rPr>
              <a:t>"Livret A"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D1BA66E-27AC-B8B5-6182-6D1CC1EB81A1}"/>
              </a:ext>
            </a:extLst>
          </p:cNvPr>
          <p:cNvSpPr txBox="1"/>
          <p:nvPr/>
        </p:nvSpPr>
        <p:spPr>
          <a:xfrm>
            <a:off x="8560249" y="208170"/>
            <a:ext cx="294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6">
                    <a:lumMod val="50000"/>
                  </a:schemeClr>
                </a:solidFill>
                <a:highlight>
                  <a:srgbClr val="00FFFF"/>
                </a:highlight>
              </a:rPr>
              <a:t>Tél. n°2 - usuel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2D2A7EA-7EE9-8D03-BDD3-85D65E56475D}"/>
              </a:ext>
            </a:extLst>
          </p:cNvPr>
          <p:cNvSpPr txBox="1"/>
          <p:nvPr/>
        </p:nvSpPr>
        <p:spPr>
          <a:xfrm>
            <a:off x="1602851" y="5299443"/>
            <a:ext cx="3175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cachées ou enterrées</a:t>
            </a:r>
            <a:endParaRPr lang="fr-FR" sz="2400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fr-FR" sz="2400" b="1" u="sng" dirty="0">
                <a:solidFill>
                  <a:schemeClr val="accent6">
                    <a:lumMod val="50000"/>
                  </a:schemeClr>
                </a:solidFill>
              </a:rPr>
              <a:t>1 à 5 copies</a:t>
            </a:r>
          </a:p>
          <a:p>
            <a:pPr algn="ctr"/>
            <a:r>
              <a:rPr lang="fr-FR" sz="2000" b="1" dirty="0">
                <a:solidFill>
                  <a:schemeClr val="accent6">
                    <a:lumMod val="50000"/>
                  </a:schemeClr>
                </a:solidFill>
              </a:rPr>
              <a:t>partielles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, ou </a:t>
            </a:r>
            <a:r>
              <a:rPr lang="fr-FR" sz="2000" b="1" dirty="0">
                <a:solidFill>
                  <a:schemeClr val="accent6">
                    <a:lumMod val="50000"/>
                  </a:schemeClr>
                </a:solidFill>
              </a:rPr>
              <a:t>chiffrées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 avec XOR ou Shamir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F85F12-9381-F615-34E4-E6129310B4DE}"/>
              </a:ext>
            </a:extLst>
          </p:cNvPr>
          <p:cNvSpPr txBox="1"/>
          <p:nvPr/>
        </p:nvSpPr>
        <p:spPr>
          <a:xfrm>
            <a:off x="1557901" y="213926"/>
            <a:ext cx="3175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Le précieux costaud</a:t>
            </a:r>
          </a:p>
          <a:p>
            <a:pPr algn="ctr"/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Vos mots-clés secrets 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de récupération Bitcoin</a:t>
            </a:r>
          </a:p>
          <a:p>
            <a:pPr algn="ctr"/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       gravés sur plaque métal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F6DC18FE-430C-ACB2-40FA-564831966E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6285" y="1486318"/>
            <a:ext cx="2236062" cy="38652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7E43E7F-3FE1-4EB6-39A9-8509304A0D65}"/>
              </a:ext>
            </a:extLst>
          </p:cNvPr>
          <p:cNvSpPr/>
          <p:nvPr/>
        </p:nvSpPr>
        <p:spPr>
          <a:xfrm rot="5400000">
            <a:off x="3269946" y="3262124"/>
            <a:ext cx="3952376" cy="44090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 : double flèche horizontale 20">
            <a:extLst>
              <a:ext uri="{FF2B5EF4-FFF2-40B4-BE49-F238E27FC236}">
                <a16:creationId xmlns:a16="http://schemas.microsoft.com/office/drawing/2014/main" id="{BBC1E1FB-B248-866C-2E97-7F1DC82F7380}"/>
              </a:ext>
            </a:extLst>
          </p:cNvPr>
          <p:cNvSpPr/>
          <p:nvPr/>
        </p:nvSpPr>
        <p:spPr>
          <a:xfrm>
            <a:off x="4421571" y="2670383"/>
            <a:ext cx="971468" cy="349648"/>
          </a:xfrm>
          <a:prstGeom prst="leftRightArrow">
            <a:avLst>
              <a:gd name="adj1" fmla="val 38826"/>
              <a:gd name="adj2" fmla="val 62210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B45816E8-7A63-8917-0E2C-B88369092E33}"/>
              </a:ext>
            </a:extLst>
          </p:cNvPr>
          <p:cNvSpPr/>
          <p:nvPr/>
        </p:nvSpPr>
        <p:spPr>
          <a:xfrm>
            <a:off x="8550089" y="2645046"/>
            <a:ext cx="317707" cy="20907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6A22C4-7EAB-29DC-B80B-5E3889F0C1CD}"/>
              </a:ext>
            </a:extLst>
          </p:cNvPr>
          <p:cNvSpPr/>
          <p:nvPr/>
        </p:nvSpPr>
        <p:spPr>
          <a:xfrm>
            <a:off x="5196251" y="5231549"/>
            <a:ext cx="2549584" cy="27376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97E6CE3-C873-4EE2-8568-88A95CF121BE}"/>
              </a:ext>
            </a:extLst>
          </p:cNvPr>
          <p:cNvSpPr/>
          <p:nvPr/>
        </p:nvSpPr>
        <p:spPr>
          <a:xfrm>
            <a:off x="5974757" y="2259894"/>
            <a:ext cx="740230" cy="1222829"/>
          </a:xfrm>
          <a:custGeom>
            <a:avLst/>
            <a:gdLst>
              <a:gd name="connsiteX0" fmla="*/ 0 w 740230"/>
              <a:gd name="connsiteY0" fmla="*/ 123374 h 1222829"/>
              <a:gd name="connsiteX1" fmla="*/ 123374 w 740230"/>
              <a:gd name="connsiteY1" fmla="*/ 0 h 1222829"/>
              <a:gd name="connsiteX2" fmla="*/ 616856 w 740230"/>
              <a:gd name="connsiteY2" fmla="*/ 0 h 1222829"/>
              <a:gd name="connsiteX3" fmla="*/ 740230 w 740230"/>
              <a:gd name="connsiteY3" fmla="*/ 123374 h 1222829"/>
              <a:gd name="connsiteX4" fmla="*/ 740230 w 740230"/>
              <a:gd name="connsiteY4" fmla="*/ 611415 h 1222829"/>
              <a:gd name="connsiteX5" fmla="*/ 740230 w 740230"/>
              <a:gd name="connsiteY5" fmla="*/ 1099455 h 1222829"/>
              <a:gd name="connsiteX6" fmla="*/ 616856 w 740230"/>
              <a:gd name="connsiteY6" fmla="*/ 1222829 h 1222829"/>
              <a:gd name="connsiteX7" fmla="*/ 123374 w 740230"/>
              <a:gd name="connsiteY7" fmla="*/ 1222829 h 1222829"/>
              <a:gd name="connsiteX8" fmla="*/ 0 w 740230"/>
              <a:gd name="connsiteY8" fmla="*/ 1099455 h 1222829"/>
              <a:gd name="connsiteX9" fmla="*/ 0 w 740230"/>
              <a:gd name="connsiteY9" fmla="*/ 640697 h 1222829"/>
              <a:gd name="connsiteX10" fmla="*/ 0 w 740230"/>
              <a:gd name="connsiteY10" fmla="*/ 123374 h 122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0230" h="1222829" extrusionOk="0">
                <a:moveTo>
                  <a:pt x="0" y="123374"/>
                </a:moveTo>
                <a:cubicBezTo>
                  <a:pt x="16114" y="51989"/>
                  <a:pt x="73876" y="-8112"/>
                  <a:pt x="123374" y="0"/>
                </a:cubicBezTo>
                <a:cubicBezTo>
                  <a:pt x="288679" y="-53032"/>
                  <a:pt x="421219" y="5199"/>
                  <a:pt x="616856" y="0"/>
                </a:cubicBezTo>
                <a:cubicBezTo>
                  <a:pt x="701733" y="-4668"/>
                  <a:pt x="732583" y="51173"/>
                  <a:pt x="740230" y="123374"/>
                </a:cubicBezTo>
                <a:cubicBezTo>
                  <a:pt x="778933" y="229812"/>
                  <a:pt x="694967" y="488661"/>
                  <a:pt x="740230" y="611415"/>
                </a:cubicBezTo>
                <a:cubicBezTo>
                  <a:pt x="785493" y="734169"/>
                  <a:pt x="702063" y="951490"/>
                  <a:pt x="740230" y="1099455"/>
                </a:cubicBezTo>
                <a:cubicBezTo>
                  <a:pt x="731599" y="1157818"/>
                  <a:pt x="695060" y="1232254"/>
                  <a:pt x="616856" y="1222829"/>
                </a:cubicBezTo>
                <a:cubicBezTo>
                  <a:pt x="416134" y="1227673"/>
                  <a:pt x="237353" y="1195773"/>
                  <a:pt x="123374" y="1222829"/>
                </a:cubicBezTo>
                <a:cubicBezTo>
                  <a:pt x="46366" y="1224280"/>
                  <a:pt x="-16225" y="1169827"/>
                  <a:pt x="0" y="1099455"/>
                </a:cubicBezTo>
                <a:cubicBezTo>
                  <a:pt x="-26069" y="883923"/>
                  <a:pt x="3455" y="738473"/>
                  <a:pt x="0" y="640697"/>
                </a:cubicBezTo>
                <a:cubicBezTo>
                  <a:pt x="-3455" y="542921"/>
                  <a:pt x="19400" y="247862"/>
                  <a:pt x="0" y="123374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69343326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58DFCB1-D5BA-9908-C9D2-677DDBE31531}"/>
              </a:ext>
            </a:extLst>
          </p:cNvPr>
          <p:cNvSpPr txBox="1"/>
          <p:nvPr/>
        </p:nvSpPr>
        <p:spPr>
          <a:xfrm>
            <a:off x="4723001" y="5372986"/>
            <a:ext cx="35309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6">
                    <a:lumMod val="50000"/>
                  </a:schemeClr>
                </a:solidFill>
              </a:rPr>
              <a:t>mot de passe + code PIN app</a:t>
            </a:r>
          </a:p>
          <a:p>
            <a:pPr algn="ctr"/>
            <a:r>
              <a:rPr lang="fr-FR" sz="2400" b="1" u="sng" dirty="0">
                <a:solidFill>
                  <a:schemeClr val="accent6">
                    <a:lumMod val="50000"/>
                  </a:schemeClr>
                </a:solidFill>
                <a:highlight>
                  <a:srgbClr val="00FF00"/>
                </a:highlight>
              </a:rPr>
              <a:t>hors ligne</a:t>
            </a:r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 et </a:t>
            </a:r>
            <a:r>
              <a:rPr lang="fr-FR" sz="2400" b="1" u="sng" dirty="0">
                <a:solidFill>
                  <a:schemeClr val="accent6">
                    <a:lumMod val="50000"/>
                  </a:schemeClr>
                </a:solidFill>
              </a:rPr>
              <a:t>caché</a:t>
            </a:r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ou clé crypto mais</a:t>
            </a:r>
            <a:br>
              <a:rPr lang="fr-FR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100% open source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170A9C-917D-1855-E720-87FFF184161E}"/>
              </a:ext>
            </a:extLst>
          </p:cNvPr>
          <p:cNvSpPr/>
          <p:nvPr/>
        </p:nvSpPr>
        <p:spPr>
          <a:xfrm rot="5400000">
            <a:off x="5946663" y="4106345"/>
            <a:ext cx="328952" cy="640671"/>
          </a:xfrm>
          <a:prstGeom prst="rect">
            <a:avLst/>
          </a:prstGeom>
          <a:solidFill>
            <a:srgbClr val="F6FF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A0C1E3-BCE2-A045-3F1A-4724A946D3E9}"/>
              </a:ext>
            </a:extLst>
          </p:cNvPr>
          <p:cNvSpPr/>
          <p:nvPr/>
        </p:nvSpPr>
        <p:spPr>
          <a:xfrm rot="5400000">
            <a:off x="6723854" y="4283355"/>
            <a:ext cx="309653" cy="267354"/>
          </a:xfrm>
          <a:prstGeom prst="rect">
            <a:avLst/>
          </a:prstGeom>
          <a:solidFill>
            <a:srgbClr val="F2FBE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2747D6D9-3E9C-B9CB-080C-EA4CE2B2B1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30" y="4224529"/>
            <a:ext cx="442357" cy="44235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526F8B5-9827-FD32-3008-DF22CBA49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5556">
            <a:off x="7443142" y="1530290"/>
            <a:ext cx="583644" cy="465526"/>
          </a:xfrm>
          <a:prstGeom prst="rect">
            <a:avLst/>
          </a:prstGeom>
        </p:spPr>
      </p:pic>
      <p:sp>
        <p:nvSpPr>
          <p:cNvPr id="40" name="Croix 39">
            <a:extLst>
              <a:ext uri="{FF2B5EF4-FFF2-40B4-BE49-F238E27FC236}">
                <a16:creationId xmlns:a16="http://schemas.microsoft.com/office/drawing/2014/main" id="{0D7FC81E-9B98-068C-B0DB-A54F197AB4DB}"/>
              </a:ext>
            </a:extLst>
          </p:cNvPr>
          <p:cNvSpPr/>
          <p:nvPr/>
        </p:nvSpPr>
        <p:spPr>
          <a:xfrm rot="18697715">
            <a:off x="7343206" y="1415214"/>
            <a:ext cx="648778" cy="651550"/>
          </a:xfrm>
          <a:prstGeom prst="plus">
            <a:avLst>
              <a:gd name="adj" fmla="val 46558"/>
            </a:avLst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2CB7C79-3847-25C7-C638-AF22220ECA16}"/>
              </a:ext>
            </a:extLst>
          </p:cNvPr>
          <p:cNvSpPr txBox="1"/>
          <p:nvPr/>
        </p:nvSpPr>
        <p:spPr>
          <a:xfrm rot="16200000">
            <a:off x="-2243392" y="2919178"/>
            <a:ext cx="5693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i="1" dirty="0">
                <a:solidFill>
                  <a:schemeClr val="accent5"/>
                </a:solidFill>
              </a:rPr>
              <a:t>SERIEUX et RESILIENT</a:t>
            </a:r>
            <a:endParaRPr lang="en-US" sz="4400" b="1" i="1" dirty="0">
              <a:solidFill>
                <a:schemeClr val="accent5"/>
              </a:solidFill>
            </a:endParaRP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F0F16E4D-E778-CDF7-5740-5E4526DE442E}"/>
              </a:ext>
            </a:extLst>
          </p:cNvPr>
          <p:cNvSpPr/>
          <p:nvPr/>
        </p:nvSpPr>
        <p:spPr>
          <a:xfrm>
            <a:off x="8149850" y="2646197"/>
            <a:ext cx="317707" cy="20907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èche : chevron 2">
            <a:extLst>
              <a:ext uri="{FF2B5EF4-FFF2-40B4-BE49-F238E27FC236}">
                <a16:creationId xmlns:a16="http://schemas.microsoft.com/office/drawing/2014/main" id="{60CF2FB8-DE67-8FE4-3D43-F378AD099604}"/>
              </a:ext>
            </a:extLst>
          </p:cNvPr>
          <p:cNvSpPr/>
          <p:nvPr/>
        </p:nvSpPr>
        <p:spPr>
          <a:xfrm>
            <a:off x="7751053" y="2645046"/>
            <a:ext cx="317707" cy="20907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2359513-48CB-C673-5EAC-1970A8425E59}"/>
              </a:ext>
            </a:extLst>
          </p:cNvPr>
          <p:cNvSpPr txBox="1">
            <a:spLocks/>
          </p:cNvSpPr>
          <p:nvPr/>
        </p:nvSpPr>
        <p:spPr>
          <a:xfrm rot="16200000">
            <a:off x="10226101" y="3087066"/>
            <a:ext cx="3337488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Collectif </a:t>
            </a:r>
            <a:r>
              <a:rPr lang="fr-FR" sz="1400" b="1" dirty="0">
                <a:solidFill>
                  <a:schemeClr val="bg1">
                    <a:lumMod val="65000"/>
                  </a:schemeClr>
                </a:solidFill>
              </a:rPr>
              <a:t>@SortieDeBanque 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– 05/2024 – v3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E943A47-4DBF-7A11-AB87-65464ADAFCEB}"/>
              </a:ext>
            </a:extLst>
          </p:cNvPr>
          <p:cNvGrpSpPr/>
          <p:nvPr/>
        </p:nvGrpSpPr>
        <p:grpSpPr>
          <a:xfrm>
            <a:off x="7627680" y="4287861"/>
            <a:ext cx="555047" cy="555047"/>
            <a:chOff x="8822745" y="4228845"/>
            <a:chExt cx="1370852" cy="1370852"/>
          </a:xfrm>
        </p:grpSpPr>
        <p:sp>
          <p:nvSpPr>
            <p:cNvPr id="13" name="Ellipse 8 fon xmr">
              <a:extLst>
                <a:ext uri="{FF2B5EF4-FFF2-40B4-BE49-F238E27FC236}">
                  <a16:creationId xmlns:a16="http://schemas.microsoft.com/office/drawing/2014/main" id="{E6210CA6-8F89-BC52-2143-3B2B56E414C2}"/>
                </a:ext>
              </a:extLst>
            </p:cNvPr>
            <p:cNvSpPr/>
            <p:nvPr/>
          </p:nvSpPr>
          <p:spPr>
            <a:xfrm>
              <a:off x="8925188" y="4324933"/>
              <a:ext cx="1170000" cy="117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 xmr" descr="Logo, logos, monero icon - Free download on Iconfinder">
              <a:extLst>
                <a:ext uri="{FF2B5EF4-FFF2-40B4-BE49-F238E27FC236}">
                  <a16:creationId xmlns:a16="http://schemas.microsoft.com/office/drawing/2014/main" id="{1EED0646-BE6C-D916-F541-02B33270F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94" b="89844" l="9961" r="90625">
                          <a14:foregroundMark x1="58398" y1="70703" x2="47852" y2="78516"/>
                          <a14:foregroundMark x1="90625" y1="55859" x2="89844" y2="45703"/>
                          <a14:foregroundMark x1="10156" y1="54102" x2="10352" y2="46484"/>
                          <a14:foregroundMark x1="11719" y1="61914" x2="10156" y2="58398"/>
                          <a14:foregroundMark x1="52344" y1="12109" x2="52734" y2="8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745" y="4228845"/>
              <a:ext cx="1370852" cy="137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5982361-8888-59C2-3B47-F33BCDDE431E}"/>
              </a:ext>
            </a:extLst>
          </p:cNvPr>
          <p:cNvGrpSpPr/>
          <p:nvPr/>
        </p:nvGrpSpPr>
        <p:grpSpPr>
          <a:xfrm>
            <a:off x="10413606" y="4018847"/>
            <a:ext cx="742889" cy="742889"/>
            <a:chOff x="8822745" y="4228845"/>
            <a:chExt cx="1370852" cy="1370852"/>
          </a:xfrm>
        </p:grpSpPr>
        <p:sp>
          <p:nvSpPr>
            <p:cNvPr id="25" name="Ellipse 8 fon xmr">
              <a:extLst>
                <a:ext uri="{FF2B5EF4-FFF2-40B4-BE49-F238E27FC236}">
                  <a16:creationId xmlns:a16="http://schemas.microsoft.com/office/drawing/2014/main" id="{A7512119-A669-4AD2-0B28-4C6A5983CBFA}"/>
                </a:ext>
              </a:extLst>
            </p:cNvPr>
            <p:cNvSpPr/>
            <p:nvPr/>
          </p:nvSpPr>
          <p:spPr>
            <a:xfrm>
              <a:off x="8925188" y="4324933"/>
              <a:ext cx="1170000" cy="117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 xmr" descr="Logo, logos, monero icon - Free download on Iconfinder">
              <a:extLst>
                <a:ext uri="{FF2B5EF4-FFF2-40B4-BE49-F238E27FC236}">
                  <a16:creationId xmlns:a16="http://schemas.microsoft.com/office/drawing/2014/main" id="{99A3198D-5C95-59B4-F98F-9DBCD830F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94" b="89844" l="9961" r="90625">
                          <a14:foregroundMark x1="58398" y1="70703" x2="47852" y2="78516"/>
                          <a14:foregroundMark x1="90625" y1="55859" x2="89844" y2="45703"/>
                          <a14:foregroundMark x1="10156" y1="54102" x2="10352" y2="46484"/>
                          <a14:foregroundMark x1="11719" y1="61914" x2="10156" y2="58398"/>
                          <a14:foregroundMark x1="52344" y1="12109" x2="52734" y2="8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745" y="4228845"/>
              <a:ext cx="1370852" cy="137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066D2693-2FA6-F881-137E-89457424567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04" y="4146190"/>
            <a:ext cx="691571" cy="691571"/>
          </a:xfrm>
          <a:prstGeom prst="rect">
            <a:avLst/>
          </a:prstGeom>
        </p:spPr>
      </p:pic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A21DC7CB-C908-EA43-A0F5-E63910B9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59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partiel 3">
            <a:extLst>
              <a:ext uri="{FF2B5EF4-FFF2-40B4-BE49-F238E27FC236}">
                <a16:creationId xmlns:a16="http://schemas.microsoft.com/office/drawing/2014/main" id="{D94141DF-4177-4ED2-4CA1-0E10B55AC0D8}"/>
              </a:ext>
            </a:extLst>
          </p:cNvPr>
          <p:cNvSpPr/>
          <p:nvPr/>
        </p:nvSpPr>
        <p:spPr>
          <a:xfrm flipH="1">
            <a:off x="3513184" y="1849812"/>
            <a:ext cx="4334845" cy="4306137"/>
          </a:xfrm>
          <a:prstGeom prst="pie">
            <a:avLst>
              <a:gd name="adj1" fmla="val 18369275"/>
              <a:gd name="adj2" fmla="val 1620000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18BB382-B543-A5DA-4C32-F8C36208B946}"/>
              </a:ext>
            </a:extLst>
          </p:cNvPr>
          <p:cNvSpPr/>
          <p:nvPr/>
        </p:nvSpPr>
        <p:spPr>
          <a:xfrm>
            <a:off x="3514743" y="1859567"/>
            <a:ext cx="4331056" cy="4332428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partiel 5">
            <a:extLst>
              <a:ext uri="{FF2B5EF4-FFF2-40B4-BE49-F238E27FC236}">
                <a16:creationId xmlns:a16="http://schemas.microsoft.com/office/drawing/2014/main" id="{B9732FAF-8A91-31CD-8BAF-E1F6BC78B8A1}"/>
              </a:ext>
            </a:extLst>
          </p:cNvPr>
          <p:cNvSpPr/>
          <p:nvPr/>
        </p:nvSpPr>
        <p:spPr>
          <a:xfrm flipH="1">
            <a:off x="3520484" y="1874855"/>
            <a:ext cx="4334845" cy="4306137"/>
          </a:xfrm>
          <a:prstGeom prst="pie">
            <a:avLst>
              <a:gd name="adj1" fmla="val 16201646"/>
              <a:gd name="adj2" fmla="val 1702341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229C98E-ABA7-37C4-6E14-C55B9094D28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01787" y="2880864"/>
            <a:ext cx="1910688" cy="73245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FEF3332A-D229-4891-7A54-184209F0B72E}"/>
              </a:ext>
            </a:extLst>
          </p:cNvPr>
          <p:cNvSpPr txBox="1"/>
          <p:nvPr/>
        </p:nvSpPr>
        <p:spPr>
          <a:xfrm>
            <a:off x="886103" y="2951597"/>
            <a:ext cx="2415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rgbClr val="C00000"/>
                </a:solidFill>
              </a:rPr>
              <a:t>Soft </a:t>
            </a:r>
            <a:r>
              <a:rPr lang="fr-FR" sz="2000" u="sng" dirty="0" err="1">
                <a:solidFill>
                  <a:srgbClr val="C00000"/>
                </a:solidFill>
              </a:rPr>
              <a:t>shitcoin</a:t>
            </a:r>
            <a:endParaRPr lang="fr-FR" sz="2000" u="sng" dirty="0">
              <a:solidFill>
                <a:srgbClr val="C00000"/>
              </a:solidFill>
            </a:endParaRPr>
          </a:p>
          <a:p>
            <a:pPr algn="ctr"/>
            <a:r>
              <a:rPr lang="fr-FR" sz="2000" b="1" dirty="0">
                <a:solidFill>
                  <a:srgbClr val="C00000"/>
                </a:solidFill>
              </a:rPr>
              <a:t>~4% des cryptos </a:t>
            </a:r>
            <a:r>
              <a:rPr lang="fr-FR" sz="2000" dirty="0">
                <a:solidFill>
                  <a:srgbClr val="C00000"/>
                </a:solidFill>
              </a:rPr>
              <a:t>avec avenir </a:t>
            </a:r>
            <a:r>
              <a:rPr lang="en-US" sz="2000" dirty="0">
                <a:solidFill>
                  <a:srgbClr val="C00000"/>
                </a:solidFill>
              </a:rPr>
              <a:t>business </a:t>
            </a:r>
            <a:r>
              <a:rPr lang="en-US" sz="2000" b="1" dirty="0" err="1">
                <a:solidFill>
                  <a:srgbClr val="C00000"/>
                </a:solidFill>
              </a:rPr>
              <a:t>mais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contrôlé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E0EB3B-C01F-D53E-12DC-DAC4DA2A4EFD}"/>
              </a:ext>
            </a:extLst>
          </p:cNvPr>
          <p:cNvSpPr txBox="1"/>
          <p:nvPr/>
        </p:nvSpPr>
        <p:spPr>
          <a:xfrm>
            <a:off x="7424678" y="1736782"/>
            <a:ext cx="294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B050"/>
                </a:solidFill>
              </a:rPr>
              <a:t>Anti-WEF/CBDC !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b="1" u="sng" dirty="0">
                <a:solidFill>
                  <a:srgbClr val="00B050"/>
                </a:solidFill>
              </a:rPr>
              <a:t>CAI²</a:t>
            </a:r>
            <a:r>
              <a:rPr lang="fr-FR" sz="2000" b="1" dirty="0">
                <a:solidFill>
                  <a:srgbClr val="00B050"/>
                </a:solidFill>
              </a:rPr>
              <a:t>  : ~0,1% ?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2638110-A713-CED9-1E2C-F8E8AC94C5CC}"/>
              </a:ext>
            </a:extLst>
          </p:cNvPr>
          <p:cNvCxnSpPr>
            <a:cxnSpLocks/>
          </p:cNvCxnSpPr>
          <p:nvPr/>
        </p:nvCxnSpPr>
        <p:spPr>
          <a:xfrm flipH="1">
            <a:off x="5649079" y="2090725"/>
            <a:ext cx="2248208" cy="60071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88C27DB-1B31-2773-D529-5807D70FE8AF}"/>
              </a:ext>
            </a:extLst>
          </p:cNvPr>
          <p:cNvCxnSpPr>
            <a:cxnSpLocks/>
          </p:cNvCxnSpPr>
          <p:nvPr/>
        </p:nvCxnSpPr>
        <p:spPr>
          <a:xfrm>
            <a:off x="6434667" y="4368609"/>
            <a:ext cx="171502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38F4171-4818-EBEC-BA69-E7F098D559B7}"/>
              </a:ext>
            </a:extLst>
          </p:cNvPr>
          <p:cNvSpPr txBox="1"/>
          <p:nvPr/>
        </p:nvSpPr>
        <p:spPr>
          <a:xfrm>
            <a:off x="8149695" y="3435373"/>
            <a:ext cx="2598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accent2">
                    <a:lumMod val="50000"/>
                  </a:schemeClr>
                </a:solidFill>
              </a:rPr>
              <a:t>Hard </a:t>
            </a:r>
            <a:r>
              <a:rPr lang="fr-FR" sz="2000" u="sng" dirty="0" err="1">
                <a:solidFill>
                  <a:schemeClr val="accent2">
                    <a:lumMod val="50000"/>
                  </a:schemeClr>
                </a:solidFill>
              </a:rPr>
              <a:t>shitcoin</a:t>
            </a:r>
            <a:endParaRPr lang="fr-FR" sz="2000" u="sng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fr-FR" sz="2000" b="1" dirty="0">
                <a:solidFill>
                  <a:schemeClr val="accent2">
                    <a:lumMod val="50000"/>
                  </a:schemeClr>
                </a:solidFill>
              </a:rPr>
              <a:t>97%+ de projets sans avenir gérés par des entreprises privées (soumission ou faillite)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Arc partiel 18">
            <a:extLst>
              <a:ext uri="{FF2B5EF4-FFF2-40B4-BE49-F238E27FC236}">
                <a16:creationId xmlns:a16="http://schemas.microsoft.com/office/drawing/2014/main" id="{3F7CC030-4825-9E40-A894-B02E70B88F42}"/>
              </a:ext>
            </a:extLst>
          </p:cNvPr>
          <p:cNvSpPr/>
          <p:nvPr/>
        </p:nvSpPr>
        <p:spPr>
          <a:xfrm flipH="1">
            <a:off x="3511587" y="1879295"/>
            <a:ext cx="4334845" cy="4306137"/>
          </a:xfrm>
          <a:prstGeom prst="pie">
            <a:avLst>
              <a:gd name="adj1" fmla="val 16201646"/>
              <a:gd name="adj2" fmla="val 1642019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1102BA2-6AC2-7A8F-2062-567C41CFFA06}"/>
              </a:ext>
            </a:extLst>
          </p:cNvPr>
          <p:cNvSpPr txBox="1"/>
          <p:nvPr/>
        </p:nvSpPr>
        <p:spPr>
          <a:xfrm>
            <a:off x="1622628" y="1667843"/>
            <a:ext cx="176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 : ~0,3% ?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2082523-EBDC-3AF6-69D0-B07D9A6867F2}"/>
              </a:ext>
            </a:extLst>
          </p:cNvPr>
          <p:cNvCxnSpPr>
            <a:cxnSpLocks/>
          </p:cNvCxnSpPr>
          <p:nvPr/>
        </p:nvCxnSpPr>
        <p:spPr>
          <a:xfrm>
            <a:off x="3520484" y="2165293"/>
            <a:ext cx="1935600" cy="21708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94631015-C640-B713-C311-46E9BFB5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0" y="1751695"/>
            <a:ext cx="690463" cy="690463"/>
          </a:xfrm>
          <a:prstGeom prst="rect">
            <a:avLst/>
          </a:prstGeom>
        </p:spPr>
      </p:pic>
      <p:pic>
        <p:nvPicPr>
          <p:cNvPr id="32" name="Picture 2" descr="Logo, logos, monero icon - Free download on Iconfinder">
            <a:extLst>
              <a:ext uri="{FF2B5EF4-FFF2-40B4-BE49-F238E27FC236}">
                <a16:creationId xmlns:a16="http://schemas.microsoft.com/office/drawing/2014/main" id="{97FC53D3-7C00-680A-EF89-27A88084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700" y="1709799"/>
            <a:ext cx="807191" cy="80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4A34B52-BFEF-D58D-B518-81B453C6333E}"/>
              </a:ext>
            </a:extLst>
          </p:cNvPr>
          <p:cNvSpPr txBox="1"/>
          <p:nvPr/>
        </p:nvSpPr>
        <p:spPr>
          <a:xfrm>
            <a:off x="8383687" y="5066589"/>
            <a:ext cx="20505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Sur 21 600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projets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"crypto"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recensés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Seuls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9200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listés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50000"/>
                  </a:schemeClr>
                </a:solidFill>
                <a:hlinkClick r:id="rId6"/>
              </a:rPr>
              <a:t>coinmarketcap.com/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(11.2022)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2737265-BEEB-8828-603B-055FC8576F45}"/>
              </a:ext>
            </a:extLst>
          </p:cNvPr>
          <p:cNvSpPr txBox="1"/>
          <p:nvPr/>
        </p:nvSpPr>
        <p:spPr>
          <a:xfrm>
            <a:off x="760155" y="4286590"/>
            <a:ext cx="2691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375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"crypto" business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&gt;50M€ de cap. (11.2022) </a:t>
            </a:r>
            <a:br>
              <a:rPr lang="en-US" sz="16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Ex : Ethereum, Solana, ..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2E1B675-67AE-8C05-E74F-543A55AB066A}"/>
              </a:ext>
            </a:extLst>
          </p:cNvPr>
          <p:cNvSpPr txBox="1"/>
          <p:nvPr/>
        </p:nvSpPr>
        <p:spPr>
          <a:xfrm>
            <a:off x="1036665" y="5310867"/>
            <a:ext cx="36539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u="sng" dirty="0" err="1"/>
              <a:t>Contrôle</a:t>
            </a:r>
            <a:br>
              <a:rPr lang="en-US" sz="1400" i="1" dirty="0"/>
            </a:br>
            <a:r>
              <a:rPr lang="en-US" sz="1400" i="1" dirty="0"/>
              <a:t>Ethereum par WEF et OFAC </a:t>
            </a:r>
            <a:br>
              <a:rPr lang="en-US" sz="1400" i="1" dirty="0"/>
            </a:br>
            <a:r>
              <a:rPr lang="en-US" sz="1400" i="1" dirty="0"/>
              <a:t>Solana par Google ?</a:t>
            </a:r>
          </a:p>
          <a:p>
            <a:r>
              <a:rPr lang="en-US" sz="1400" i="1" dirty="0" err="1"/>
              <a:t>Btc</a:t>
            </a:r>
            <a:r>
              <a:rPr lang="en-US" sz="1400" i="1" dirty="0"/>
              <a:t> Core par Tether ?</a:t>
            </a:r>
            <a:br>
              <a:rPr lang="en-US" sz="1400" i="1" dirty="0"/>
            </a:br>
            <a:r>
              <a:rPr lang="en-US" sz="1400" i="1" dirty="0"/>
              <a:t>...</a:t>
            </a:r>
            <a:br>
              <a:rPr lang="en-US" sz="1400" i="1" dirty="0"/>
            </a:br>
            <a:r>
              <a:rPr lang="en-US" sz="1400" i="1" dirty="0"/>
              <a:t>Surveillance de Lightning Labs par le WEF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A357B7A-D3B7-F856-C1BE-3E18B2549BCA}"/>
              </a:ext>
            </a:extLst>
          </p:cNvPr>
          <p:cNvSpPr txBox="1"/>
          <p:nvPr/>
        </p:nvSpPr>
        <p:spPr>
          <a:xfrm>
            <a:off x="10615179" y="-44382"/>
            <a:ext cx="3852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Sur 21 600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projets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 "crypto" </a:t>
            </a:r>
          </a:p>
          <a:p>
            <a:pPr algn="r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9200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</a:rPr>
              <a:t>listés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(11/2022 -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hlinkClick r:id="rId6"/>
              </a:rPr>
              <a:t>coinmarketcap.com/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1430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&gt; 1M$ 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760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&gt; 10 M$ (inconnus)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375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&gt;50 M$ (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certains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utiles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206 &gt; 100 M$ (ok)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50 &gt; 1 Md$ (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connus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2 &gt; 100 Md$ (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inévit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7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C8E9317B-BB03-01EE-C06E-75AF21FC1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3237693" y="1637579"/>
            <a:ext cx="391611" cy="3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33821DF3-648A-9E3B-77D9-EF72FBA78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9669131" y="1907751"/>
            <a:ext cx="391611" cy="3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63CE809-866D-9694-D257-D74E74BC2358}"/>
              </a:ext>
            </a:extLst>
          </p:cNvPr>
          <p:cNvSpPr txBox="1"/>
          <p:nvPr/>
        </p:nvSpPr>
        <p:spPr>
          <a:xfrm>
            <a:off x="7972743" y="2471972"/>
            <a:ext cx="3689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10 cryptos ? 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</a:rPr>
              <a:t>MoE</a:t>
            </a:r>
            <a:b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Ex : </a:t>
            </a:r>
            <a:r>
              <a:rPr lang="en-US" sz="1600" i="1" dirty="0" err="1">
                <a:solidFill>
                  <a:schemeClr val="accent6">
                    <a:lumMod val="75000"/>
                  </a:schemeClr>
                </a:solidFill>
              </a:rPr>
              <a:t>Monero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, XHV, Oxen (Session)...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79CB1C7-44BF-101A-1600-FBA209739CCA}"/>
              </a:ext>
            </a:extLst>
          </p:cNvPr>
          <p:cNvSpPr txBox="1"/>
          <p:nvPr/>
        </p:nvSpPr>
        <p:spPr>
          <a:xfrm>
            <a:off x="1343272" y="2072354"/>
            <a:ext cx="2494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30 cryptos ?  </a:t>
            </a:r>
            <a:r>
              <a:rPr lang="en-US" sz="1600" i="1" dirty="0" err="1">
                <a:solidFill>
                  <a:schemeClr val="accent4">
                    <a:lumMod val="75000"/>
                  </a:schemeClr>
                </a:solidFill>
              </a:rPr>
              <a:t>SoV</a:t>
            </a:r>
            <a:b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Ex : Bitcoin, June (G1), ...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9B8A859-2CFD-181D-8A79-01D8F15C8FDA}"/>
              </a:ext>
            </a:extLst>
          </p:cNvPr>
          <p:cNvSpPr txBox="1"/>
          <p:nvPr/>
        </p:nvSpPr>
        <p:spPr>
          <a:xfrm>
            <a:off x="3573482" y="35558"/>
            <a:ext cx="42110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Répartition cryptos sur l'échelle de résilience </a:t>
            </a:r>
            <a:b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@SortieDeBanque – V1.0 Nov22</a:t>
            </a:r>
            <a:br>
              <a:rPr lang="fr-FR" sz="16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</a:rPr>
              <a:t>à compléter et confirmer</a:t>
            </a:r>
            <a:endParaRPr lang="en-US" sz="24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69566F3-54B7-81FF-CF59-02FEB48B3F76}"/>
              </a:ext>
            </a:extLst>
          </p:cNvPr>
          <p:cNvSpPr txBox="1"/>
          <p:nvPr/>
        </p:nvSpPr>
        <p:spPr>
          <a:xfrm>
            <a:off x="8028564" y="343057"/>
            <a:ext cx="34032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i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1800" b="1" i="1" dirty="0">
                <a:solidFill>
                  <a:schemeClr val="accent4">
                    <a:lumMod val="75000"/>
                  </a:schemeClr>
                </a:solidFill>
              </a:rPr>
              <a:t> = </a:t>
            </a:r>
            <a:r>
              <a:rPr lang="fr-FR" sz="1800" i="1" dirty="0">
                <a:solidFill>
                  <a:schemeClr val="accent4">
                    <a:lumMod val="75000"/>
                  </a:schemeClr>
                </a:solidFill>
              </a:rPr>
              <a:t>cryptoactifs autonomes et indépendants</a:t>
            </a:r>
            <a:endParaRPr lang="en-US" i="1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57D0B72-B2CA-79CC-135C-03DF5EBDF506}"/>
              </a:ext>
            </a:extLst>
          </p:cNvPr>
          <p:cNvSpPr txBox="1"/>
          <p:nvPr/>
        </p:nvSpPr>
        <p:spPr>
          <a:xfrm>
            <a:off x="8028563" y="987650"/>
            <a:ext cx="3633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i="1" dirty="0">
                <a:solidFill>
                  <a:srgbClr val="00B050"/>
                </a:solidFill>
              </a:rPr>
              <a:t>CAI²</a:t>
            </a:r>
            <a:r>
              <a:rPr lang="fr-FR" sz="1800" b="1" i="1" dirty="0">
                <a:solidFill>
                  <a:srgbClr val="00B050"/>
                </a:solidFill>
              </a:rPr>
              <a:t> = </a:t>
            </a:r>
            <a:r>
              <a:rPr lang="fr-FR" sz="1800" i="1" dirty="0">
                <a:solidFill>
                  <a:srgbClr val="00B050"/>
                </a:solidFill>
              </a:rPr>
              <a:t>CAI anonymes et intraçables</a:t>
            </a:r>
            <a:endParaRPr lang="en-US" i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41488E-C41F-ED49-7545-ACE367DDD227}"/>
              </a:ext>
            </a:extLst>
          </p:cNvPr>
          <p:cNvSpPr txBox="1">
            <a:spLocks/>
          </p:cNvSpPr>
          <p:nvPr/>
        </p:nvSpPr>
        <p:spPr>
          <a:xfrm rot="16200000">
            <a:off x="10159236" y="4795975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11/22 – 1.1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94FDA9-FCF0-C058-4F98-BFCA69C3BF4E}"/>
              </a:ext>
            </a:extLst>
          </p:cNvPr>
          <p:cNvSpPr txBox="1"/>
          <p:nvPr/>
        </p:nvSpPr>
        <p:spPr>
          <a:xfrm>
            <a:off x="444444" y="282112"/>
            <a:ext cx="3076040" cy="102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Sur 20 000 </a:t>
            </a: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</a:rPr>
              <a:t>projets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 "crypto", </a:t>
            </a: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</a:rPr>
              <a:t>moins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 de 10 </a:t>
            </a: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</a:rPr>
              <a:t>sont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</a:rPr>
              <a:t>réellement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 souverains et </a:t>
            </a: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</a:rPr>
              <a:t>résilients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 !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7EF89CB-0769-7701-A15A-D7B051EE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04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87E67BA2-CF27-6541-EF54-0E4C4272A9B0}"/>
              </a:ext>
            </a:extLst>
          </p:cNvPr>
          <p:cNvGrpSpPr/>
          <p:nvPr/>
        </p:nvGrpSpPr>
        <p:grpSpPr>
          <a:xfrm flipH="1">
            <a:off x="1207113" y="1673575"/>
            <a:ext cx="859659" cy="824094"/>
            <a:chOff x="5400134" y="2324101"/>
            <a:chExt cx="1959516" cy="187845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A73E9401-C2C1-188C-9AE3-C86CEFF56A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04351" y="2324101"/>
              <a:ext cx="1955299" cy="187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AF05B77A-B0C7-753F-DA94-2C25A7091557}"/>
                </a:ext>
              </a:extLst>
            </p:cNvPr>
            <p:cNvSpPr/>
            <p:nvPr/>
          </p:nvSpPr>
          <p:spPr>
            <a:xfrm>
              <a:off x="5883810" y="2566034"/>
              <a:ext cx="1381125" cy="689039"/>
            </a:xfrm>
            <a:custGeom>
              <a:avLst/>
              <a:gdLst>
                <a:gd name="connsiteX0" fmla="*/ 60960 w 1371600"/>
                <a:gd name="connsiteY0" fmla="*/ 0 h 807720"/>
                <a:gd name="connsiteX1" fmla="*/ 1371600 w 1371600"/>
                <a:gd name="connsiteY1" fmla="*/ 83820 h 807720"/>
                <a:gd name="connsiteX2" fmla="*/ 1341120 w 1371600"/>
                <a:gd name="connsiteY2" fmla="*/ 807720 h 807720"/>
                <a:gd name="connsiteX3" fmla="*/ 0 w 1371600"/>
                <a:gd name="connsiteY3" fmla="*/ 731520 h 807720"/>
                <a:gd name="connsiteX4" fmla="*/ 60960 w 1371600"/>
                <a:gd name="connsiteY4" fmla="*/ 0 h 807720"/>
                <a:gd name="connsiteX0" fmla="*/ 49054 w 1371600"/>
                <a:gd name="connsiteY0" fmla="*/ 0 h 819042"/>
                <a:gd name="connsiteX1" fmla="*/ 1371600 w 1371600"/>
                <a:gd name="connsiteY1" fmla="*/ 95142 h 819042"/>
                <a:gd name="connsiteX2" fmla="*/ 1341120 w 1371600"/>
                <a:gd name="connsiteY2" fmla="*/ 819042 h 819042"/>
                <a:gd name="connsiteX3" fmla="*/ 0 w 1371600"/>
                <a:gd name="connsiteY3" fmla="*/ 742842 h 819042"/>
                <a:gd name="connsiteX4" fmla="*/ 49054 w 1371600"/>
                <a:gd name="connsiteY4" fmla="*/ 0 h 819042"/>
                <a:gd name="connsiteX0" fmla="*/ 49054 w 1381125"/>
                <a:gd name="connsiteY0" fmla="*/ 0 h 819042"/>
                <a:gd name="connsiteX1" fmla="*/ 1381125 w 1381125"/>
                <a:gd name="connsiteY1" fmla="*/ 66837 h 819042"/>
                <a:gd name="connsiteX2" fmla="*/ 1341120 w 1381125"/>
                <a:gd name="connsiteY2" fmla="*/ 819042 h 819042"/>
                <a:gd name="connsiteX3" fmla="*/ 0 w 1381125"/>
                <a:gd name="connsiteY3" fmla="*/ 742842 h 819042"/>
                <a:gd name="connsiteX4" fmla="*/ 49054 w 1381125"/>
                <a:gd name="connsiteY4" fmla="*/ 0 h 81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5" h="819042">
                  <a:moveTo>
                    <a:pt x="49054" y="0"/>
                  </a:moveTo>
                  <a:lnTo>
                    <a:pt x="1381125" y="66837"/>
                  </a:lnTo>
                  <a:lnTo>
                    <a:pt x="1341120" y="819042"/>
                  </a:lnTo>
                  <a:lnTo>
                    <a:pt x="0" y="742842"/>
                  </a:lnTo>
                  <a:lnTo>
                    <a:pt x="49054" y="0"/>
                  </a:lnTo>
                  <a:close/>
                </a:path>
              </a:pathLst>
            </a:custGeom>
            <a:solidFill>
              <a:srgbClr val="F9FDF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0B7885-E688-8423-0D1F-05B084CF3640}"/>
                </a:ext>
              </a:extLst>
            </p:cNvPr>
            <p:cNvSpPr/>
            <p:nvPr/>
          </p:nvSpPr>
          <p:spPr>
            <a:xfrm>
              <a:off x="5400134" y="2324101"/>
              <a:ext cx="370070" cy="5426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DB3C44B-3E6F-034E-E56A-E5D47639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19" y="245125"/>
            <a:ext cx="10112965" cy="98280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Matériel de résilience numérique</a:t>
            </a:r>
            <a:br>
              <a:rPr lang="fr-FR" dirty="0"/>
            </a:br>
            <a:r>
              <a:rPr lang="fr-FR" sz="3100" dirty="0">
                <a:latin typeface="+mn-lt"/>
              </a:rPr>
              <a:t>anti CBDC et Digital ID</a:t>
            </a:r>
            <a:br>
              <a:rPr lang="fr-FR" sz="3600" dirty="0">
                <a:latin typeface="+mn-lt"/>
              </a:rPr>
            </a:br>
            <a:r>
              <a:rPr lang="fr-FR" sz="2400" dirty="0"/>
              <a:t>budget 100 à 350€ - à se partager localement</a:t>
            </a:r>
            <a:endParaRPr lang="en-US" sz="24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C6383A4-3267-9E3B-B044-567285E3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78" y="1574799"/>
            <a:ext cx="2375330" cy="18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FED46B-3225-9E41-1932-52292083A605}"/>
              </a:ext>
            </a:extLst>
          </p:cNvPr>
          <p:cNvSpPr txBox="1"/>
          <p:nvPr/>
        </p:nvSpPr>
        <p:spPr>
          <a:xfrm>
            <a:off x="4385623" y="3254209"/>
            <a:ext cx="29145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1 meuleuse </a:t>
            </a:r>
            <a:br>
              <a:rPr lang="fr-FR" sz="2800" b="1" dirty="0"/>
            </a:br>
            <a:r>
              <a:rPr lang="fr-FR" sz="2800" b="1" dirty="0"/>
              <a:t>d'angle sans fil</a:t>
            </a:r>
          </a:p>
          <a:p>
            <a:pPr algn="ctr"/>
            <a:r>
              <a:rPr lang="fr-FR" sz="2000" dirty="0"/>
              <a:t>Pour vos travaux </a:t>
            </a:r>
            <a:r>
              <a:rPr lang="fr-FR" sz="2000" b="1" dirty="0"/>
              <a:t>d'intérieur et extérieur</a:t>
            </a:r>
            <a:endParaRPr lang="en-US" sz="20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57560F-AA6B-6B65-983C-64C1C44450AE}"/>
              </a:ext>
            </a:extLst>
          </p:cNvPr>
          <p:cNvSpPr txBox="1"/>
          <p:nvPr/>
        </p:nvSpPr>
        <p:spPr>
          <a:xfrm>
            <a:off x="882019" y="3384240"/>
            <a:ext cx="343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1 disque dur 1 To </a:t>
            </a:r>
            <a:br>
              <a:rPr lang="fr-FR" sz="2800" b="1" dirty="0"/>
            </a:br>
            <a:r>
              <a:rPr lang="fr-FR" sz="2800" b="1" dirty="0">
                <a:solidFill>
                  <a:schemeClr val="bg1">
                    <a:lumMod val="50000"/>
                  </a:schemeClr>
                </a:solidFill>
              </a:rPr>
              <a:t>+ </a:t>
            </a:r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1 ordi d'occasion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sz="2000" dirty="0"/>
              <a:t>Pour </a:t>
            </a:r>
            <a:r>
              <a:rPr lang="fr-FR" sz="2000" dirty="0" err="1"/>
              <a:t>noeud</a:t>
            </a:r>
            <a:r>
              <a:rPr lang="fr-FR" sz="2000" dirty="0"/>
              <a:t> Bitcoin/Monero</a:t>
            </a:r>
          </a:p>
          <a:p>
            <a:pPr algn="ctr"/>
            <a:r>
              <a:rPr lang="fr-FR" sz="2000" dirty="0"/>
              <a:t>+ vidéos et codes libres</a:t>
            </a:r>
            <a:endParaRPr lang="en-US" sz="2000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FAA6D649-F44D-C7A0-10F6-0447ACE0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46" y="5162250"/>
            <a:ext cx="1416362" cy="6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1B7A4F4-D6D1-6618-8210-65B7C480D16C}"/>
              </a:ext>
            </a:extLst>
          </p:cNvPr>
          <p:cNvSpPr txBox="1"/>
          <p:nvPr/>
        </p:nvSpPr>
        <p:spPr>
          <a:xfrm>
            <a:off x="2341292" y="5632513"/>
            <a:ext cx="11903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/>
              <a:t>Clé USB 10+ Go </a:t>
            </a:r>
            <a:endParaRPr lang="en-US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E43C91-A90F-29A7-C388-415E67362069}"/>
              </a:ext>
            </a:extLst>
          </p:cNvPr>
          <p:cNvSpPr txBox="1"/>
          <p:nvPr/>
        </p:nvSpPr>
        <p:spPr>
          <a:xfrm>
            <a:off x="4461615" y="4776263"/>
            <a:ext cx="3097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youtu.be/4B_qWlEqPXo&amp;t=333</a:t>
            </a:r>
            <a:endParaRPr lang="en-US" sz="160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D1A4212-D579-FAE5-AAD0-015ED130B112}"/>
              </a:ext>
            </a:extLst>
          </p:cNvPr>
          <p:cNvGrpSpPr/>
          <p:nvPr/>
        </p:nvGrpSpPr>
        <p:grpSpPr>
          <a:xfrm>
            <a:off x="4370930" y="1509491"/>
            <a:ext cx="2785926" cy="1584948"/>
            <a:chOff x="2356749" y="4954386"/>
            <a:chExt cx="2785926" cy="1584948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C2EBBFB-B374-51A2-793D-9AABBAD2EDAD}"/>
                </a:ext>
              </a:extLst>
            </p:cNvPr>
            <p:cNvGrpSpPr/>
            <p:nvPr/>
          </p:nvGrpSpPr>
          <p:grpSpPr>
            <a:xfrm>
              <a:off x="2356749" y="4990510"/>
              <a:ext cx="2785926" cy="1548824"/>
              <a:chOff x="1542308" y="4011653"/>
              <a:chExt cx="4981575" cy="2769486"/>
            </a:xfrm>
          </p:grpSpPr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26E49F31-0171-B39E-D5CF-0242BCC4B1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42308" y="4145519"/>
                <a:ext cx="4981575" cy="263562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AA40DD1-5F59-61ED-F887-4E68942971F7}"/>
                  </a:ext>
                </a:extLst>
              </p:cNvPr>
              <p:cNvSpPr/>
              <p:nvPr/>
            </p:nvSpPr>
            <p:spPr>
              <a:xfrm>
                <a:off x="1948822" y="4011653"/>
                <a:ext cx="861051" cy="67618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423AB9-D843-C0EE-5CCE-039699270E38}"/>
                </a:ext>
              </a:extLst>
            </p:cNvPr>
            <p:cNvSpPr/>
            <p:nvPr/>
          </p:nvSpPr>
          <p:spPr>
            <a:xfrm>
              <a:off x="3063404" y="4954386"/>
              <a:ext cx="481539" cy="1640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0" descr="Casque antibruit universel | Protections | Pearl.fr">
            <a:extLst>
              <a:ext uri="{FF2B5EF4-FFF2-40B4-BE49-F238E27FC236}">
                <a16:creationId xmlns:a16="http://schemas.microsoft.com/office/drawing/2014/main" id="{F8BB9756-3938-F564-8017-DF8FFF0B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10" y="5157747"/>
            <a:ext cx="791058" cy="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DC6DDE4-0CE4-7010-6770-30064255F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90476" l="4545" r="95455">
                        <a14:foregroundMark x1="74242" y1="42857" x2="42045" y2="75510"/>
                        <a14:foregroundMark x1="79545" y1="62585" x2="95833" y2="44218"/>
                        <a14:foregroundMark x1="89015" y1="48299" x2="45076" y2="91156"/>
                        <a14:foregroundMark x1="78030" y1="24490" x2="58333" y2="22449"/>
                        <a14:foregroundMark x1="11364" y1="48299" x2="4545" y2="51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61" y="5427291"/>
            <a:ext cx="1190382" cy="66282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737B8E0-1C38-36EF-0E2E-FFE4EDCBE059}"/>
              </a:ext>
            </a:extLst>
          </p:cNvPr>
          <p:cNvSpPr txBox="1"/>
          <p:nvPr/>
        </p:nvSpPr>
        <p:spPr>
          <a:xfrm>
            <a:off x="7432051" y="4156575"/>
            <a:ext cx="3622694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Papier </a:t>
            </a:r>
            <a:r>
              <a:rPr lang="en-US" sz="1600" b="1" dirty="0" err="1"/>
              <a:t>indéchirable</a:t>
            </a:r>
            <a:r>
              <a:rPr lang="en-US" sz="1600" dirty="0"/>
              <a:t> et </a:t>
            </a:r>
            <a:r>
              <a:rPr lang="en-US" sz="1600" dirty="0" err="1"/>
              <a:t>étanche</a:t>
            </a:r>
            <a:r>
              <a:rPr lang="en-US" sz="1600" dirty="0"/>
              <a:t> :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sz="1400" dirty="0"/>
              <a:t>~</a:t>
            </a:r>
            <a:r>
              <a:rPr lang="en-US" sz="1600" dirty="0"/>
              <a:t>30€ pour 50 </a:t>
            </a:r>
            <a:r>
              <a:rPr lang="en-US" sz="1600" dirty="0" err="1"/>
              <a:t>feuilles</a:t>
            </a:r>
            <a:endParaRPr lang="en-US" sz="1000" dirty="0"/>
          </a:p>
          <a:p>
            <a:pPr algn="ctr"/>
            <a:endParaRPr lang="en-US" sz="700" b="1" dirty="0"/>
          </a:p>
          <a:p>
            <a:pPr algn="ctr"/>
            <a:r>
              <a:rPr lang="en-US" sz="1400" b="1" dirty="0"/>
              <a:t>Jet </a:t>
            </a:r>
            <a:r>
              <a:rPr lang="en-US" sz="1400" b="1" dirty="0" err="1"/>
              <a:t>d'encre</a:t>
            </a:r>
            <a:r>
              <a:rPr lang="en-US" sz="1400" b="1" dirty="0"/>
              <a:t> </a:t>
            </a:r>
            <a:r>
              <a:rPr lang="en-US" sz="1400" dirty="0"/>
              <a:t>: </a:t>
            </a:r>
            <a:r>
              <a:rPr lang="en-US" sz="1400" dirty="0">
                <a:hlinkClick r:id="rId10"/>
              </a:rPr>
              <a:t>Lien Promo-papier : A4 50 f</a:t>
            </a:r>
            <a:r>
              <a:rPr lang="en-US" sz="1400" dirty="0"/>
              <a:t>.</a:t>
            </a:r>
          </a:p>
          <a:p>
            <a:pPr algn="ctr"/>
            <a:r>
              <a:rPr lang="en-US" sz="1400" b="1" dirty="0"/>
              <a:t>Laser : </a:t>
            </a:r>
            <a:r>
              <a:rPr lang="en-US" sz="1400" dirty="0">
                <a:hlinkClick r:id="rId11"/>
              </a:rPr>
              <a:t>Lien Promo-papier : A4 25-feuilles</a:t>
            </a:r>
            <a:endParaRPr lang="en-US" sz="1400" dirty="0"/>
          </a:p>
        </p:txBody>
      </p:sp>
      <p:pic>
        <p:nvPicPr>
          <p:cNvPr id="2050" name="Picture 2" descr="Papier Synthétique WP Extérieur 120g/m2 - A4 (50 feuilles)">
            <a:extLst>
              <a:ext uri="{FF2B5EF4-FFF2-40B4-BE49-F238E27FC236}">
                <a16:creationId xmlns:a16="http://schemas.microsoft.com/office/drawing/2014/main" id="{21651534-5B14-3A90-2680-60851956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68" y="5351407"/>
            <a:ext cx="949534" cy="94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t de 25 feuilles de papier autocollant 100 % transparent étanche pour imprimante laser Format A4 Imprimable Transparent">
            <a:extLst>
              <a:ext uri="{FF2B5EF4-FFF2-40B4-BE49-F238E27FC236}">
                <a16:creationId xmlns:a16="http://schemas.microsoft.com/office/drawing/2014/main" id="{536EB7CB-C110-637B-3C64-820D9F4AF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11" y="5326803"/>
            <a:ext cx="964696" cy="95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EAB0FA60-B316-42F8-269C-C1EFA4B7C026}"/>
              </a:ext>
            </a:extLst>
          </p:cNvPr>
          <p:cNvGrpSpPr/>
          <p:nvPr/>
        </p:nvGrpSpPr>
        <p:grpSpPr>
          <a:xfrm>
            <a:off x="7965946" y="1657488"/>
            <a:ext cx="2460275" cy="1465230"/>
            <a:chOff x="8493404" y="1663705"/>
            <a:chExt cx="2538654" cy="151190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BCECA79-63B4-D644-E2B1-E5DEBF9C5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404" y="1663705"/>
              <a:ext cx="2538654" cy="151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46564A04-B803-7366-EA6F-CAFC0A775AB2}"/>
                </a:ext>
              </a:extLst>
            </p:cNvPr>
            <p:cNvCxnSpPr/>
            <p:nvPr/>
          </p:nvCxnSpPr>
          <p:spPr>
            <a:xfrm>
              <a:off x="8738886" y="2364728"/>
              <a:ext cx="20783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B573BF6-C475-3202-567C-4DC1C7951413}"/>
              </a:ext>
            </a:extLst>
          </p:cNvPr>
          <p:cNvSpPr txBox="1"/>
          <p:nvPr/>
        </p:nvSpPr>
        <p:spPr>
          <a:xfrm>
            <a:off x="7567636" y="3294124"/>
            <a:ext cx="3383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imprimante</a:t>
            </a:r>
          </a:p>
          <a:p>
            <a:pPr algn="ctr"/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pour affiches, stickers et +</a:t>
            </a:r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EADB8E4-F597-47EB-BD7B-2BC7BAF30C27}"/>
              </a:ext>
            </a:extLst>
          </p:cNvPr>
          <p:cNvSpPr txBox="1"/>
          <p:nvPr/>
        </p:nvSpPr>
        <p:spPr>
          <a:xfrm>
            <a:off x="3952508" y="6413615"/>
            <a:ext cx="4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solidFill>
                  <a:schemeClr val="bg1">
                    <a:lumMod val="75000"/>
                  </a:schemeClr>
                </a:solidFill>
              </a:rPr>
              <a:t>Juin 2024 – légalement et pacifiquement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87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D50132-38A6-2F74-06D4-1A109A4B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106BA-C64E-2F71-E969-2C7DAD376687}"/>
              </a:ext>
            </a:extLst>
          </p:cNvPr>
          <p:cNvSpPr/>
          <p:nvPr/>
        </p:nvSpPr>
        <p:spPr>
          <a:xfrm>
            <a:off x="0" y="891541"/>
            <a:ext cx="722376" cy="5071110"/>
          </a:xfrm>
          <a:prstGeom prst="rect">
            <a:avLst/>
          </a:prstGeom>
          <a:solidFill>
            <a:srgbClr val="4C525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975526-B1BD-DB7D-6994-FBFB4CD46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690" y="1175168"/>
            <a:ext cx="1944948" cy="1951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419C37-BE7D-0636-304A-CCC8DB6CF07B}"/>
              </a:ext>
            </a:extLst>
          </p:cNvPr>
          <p:cNvSpPr/>
          <p:nvPr/>
        </p:nvSpPr>
        <p:spPr>
          <a:xfrm>
            <a:off x="7182682" y="3155227"/>
            <a:ext cx="48289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Twitter : </a:t>
            </a: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@SortieDeBanque</a:t>
            </a:r>
            <a:br>
              <a:rPr lang="fr-FR" sz="2800" b="1" dirty="0"/>
            </a:br>
            <a:r>
              <a:rPr lang="fr-FR" sz="2800" b="1" dirty="0"/>
              <a:t>Telegram : </a:t>
            </a:r>
            <a:r>
              <a:rPr lang="fr-FR" sz="2800" dirty="0"/>
              <a:t>@SortieDeBanque</a:t>
            </a:r>
            <a:br>
              <a:rPr lang="fr-FR" sz="2800" b="1" dirty="0"/>
            </a:br>
            <a:endParaRPr lang="fr-FR" sz="2800" b="1" dirty="0"/>
          </a:p>
          <a:p>
            <a:pPr algn="ctr"/>
            <a:r>
              <a:rPr lang="fr-FR" sz="2800" b="1" dirty="0"/>
              <a:t>Décentralisés : </a:t>
            </a:r>
            <a:r>
              <a:rPr lang="fr-FR" sz="2800" dirty="0">
                <a:hlinkClick r:id="rId4" action="ppaction://hlinkfile"/>
              </a:rPr>
              <a:t>linktr.ee/</a:t>
            </a:r>
            <a:r>
              <a:rPr lang="fr-FR" sz="2800" dirty="0" err="1">
                <a:hlinkClick r:id="rId4" action="ppaction://hlinkfile"/>
              </a:rPr>
              <a:t>SortieDeBanque</a:t>
            </a:r>
            <a:br>
              <a:rPr lang="fr-FR" sz="2800" b="1" dirty="0"/>
            </a:br>
            <a:r>
              <a:rPr lang="fr-FR" sz="2800" dirty="0" err="1"/>
              <a:t>Nostr</a:t>
            </a:r>
            <a:r>
              <a:rPr lang="fr-FR" sz="2800" dirty="0"/>
              <a:t>, Session..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9CFCFCF-A26B-F86F-8FAA-2D9E0EDDD97B}"/>
              </a:ext>
            </a:extLst>
          </p:cNvPr>
          <p:cNvSpPr txBox="1">
            <a:spLocks/>
          </p:cNvSpPr>
          <p:nvPr/>
        </p:nvSpPr>
        <p:spPr>
          <a:xfrm>
            <a:off x="1150300" y="976177"/>
            <a:ext cx="7474390" cy="436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Autres ressources -</a:t>
            </a:r>
            <a:br>
              <a:rPr lang="fr-FR" sz="5400" dirty="0"/>
            </a:br>
            <a:r>
              <a:rPr lang="fr-FR" sz="5400" dirty="0"/>
              <a:t>compréhension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32106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BE12D972-00DB-2800-6118-7C3D12561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22" y="79238"/>
            <a:ext cx="7200124" cy="66995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43767BD-7ACB-F141-0140-40135A312ABA}"/>
              </a:ext>
            </a:extLst>
          </p:cNvPr>
          <p:cNvSpPr txBox="1"/>
          <p:nvPr/>
        </p:nvSpPr>
        <p:spPr>
          <a:xfrm>
            <a:off x="3795464" y="514447"/>
            <a:ext cx="4135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Eventail d'inflation des monnaies</a:t>
            </a:r>
            <a:endParaRPr lang="en-US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74713C-4497-C7B3-47B7-30D248F7D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946" y="948329"/>
            <a:ext cx="615554" cy="6155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4549C0-1B16-70EB-CB73-9F1402B2766E}"/>
              </a:ext>
            </a:extLst>
          </p:cNvPr>
          <p:cNvSpPr txBox="1"/>
          <p:nvPr/>
        </p:nvSpPr>
        <p:spPr>
          <a:xfrm>
            <a:off x="9307046" y="931247"/>
            <a:ext cx="21571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Bitcoin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(BTC)</a:t>
            </a:r>
          </a:p>
          <a:p>
            <a:pPr algn="ctr"/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bitcoin.org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FF80A1B-8186-950E-D72A-38B12BA51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84" b="95224" l="3881" r="98209">
                        <a14:foregroundMark x1="93433" y1="57612" x2="86866" y2="22985"/>
                        <a14:foregroundMark x1="91940" y1="59701" x2="98209" y2="39104"/>
                        <a14:foregroundMark x1="83881" y1="23582" x2="44776" y2="11642"/>
                        <a14:foregroundMark x1="65373" y1="14925" x2="37313" y2="8657"/>
                        <a14:foregroundMark x1="56119" y1="5970" x2="34627" y2="11343"/>
                        <a14:foregroundMark x1="61194" y1="6269" x2="15821" y2="18209"/>
                        <a14:foregroundMark x1="65373" y1="6269" x2="8358" y2="65672"/>
                        <a14:foregroundMark x1="8358" y1="65672" x2="12836" y2="76716"/>
                        <a14:foregroundMark x1="12239" y1="69851" x2="4776" y2="38507"/>
                        <a14:foregroundMark x1="4179" y1="38209" x2="56418" y2="88358"/>
                        <a14:foregroundMark x1="56418" y1="88358" x2="62090" y2="86567"/>
                        <a14:foregroundMark x1="69552" y1="69552" x2="38507" y2="93731"/>
                        <a14:foregroundMark x1="62388" y1="15224" x2="36418" y2="6269"/>
                        <a14:foregroundMark x1="66866" y1="12537" x2="34925" y2="3284"/>
                        <a14:foregroundMark x1="56418" y1="95224" x2="42090" y2="93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62" y="2884017"/>
            <a:ext cx="571555" cy="5715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D2ADD46-0F78-280C-364D-0D44F1C6C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63" y="3697453"/>
            <a:ext cx="734974" cy="7349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81C26C-D85E-0EE8-AF53-9A26B6864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7438" y="2719787"/>
            <a:ext cx="683798" cy="68264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4AE9E1A-22BB-6E61-40AB-3CC1CCB0CB55}"/>
              </a:ext>
            </a:extLst>
          </p:cNvPr>
          <p:cNvSpPr txBox="1"/>
          <p:nvPr/>
        </p:nvSpPr>
        <p:spPr>
          <a:xfrm>
            <a:off x="4447684" y="3541720"/>
            <a:ext cx="1415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50000"/>
                  </a:schemeClr>
                </a:solidFill>
              </a:rPr>
              <a:t>€uro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F7077B7-E338-4840-A63C-0E96FDFE62B4}"/>
              </a:ext>
            </a:extLst>
          </p:cNvPr>
          <p:cNvSpPr txBox="1"/>
          <p:nvPr/>
        </p:nvSpPr>
        <p:spPr>
          <a:xfrm>
            <a:off x="7611817" y="5645225"/>
            <a:ext cx="4135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Si sa création monétaire ne ruisselle pas, la monnaie inflationniste est mauvaise</a:t>
            </a:r>
            <a:endParaRPr lang="en-US" sz="20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E7DE41-397A-165C-926C-CF7805AB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76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414A1430-BBC0-8720-1A13-835336377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21" y="3774914"/>
            <a:ext cx="4722619" cy="2906790"/>
          </a:xfrm>
          <a:prstGeom prst="rect">
            <a:avLst/>
          </a:prstGeom>
        </p:spPr>
      </p:pic>
      <p:pic>
        <p:nvPicPr>
          <p:cNvPr id="7" name="Image 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B81BCBA8-870C-F1D0-F67F-504DED34B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1" y="147268"/>
            <a:ext cx="4990708" cy="3500835"/>
          </a:xfrm>
          <a:prstGeom prst="rect">
            <a:avLst/>
          </a:prstGeom>
        </p:spPr>
      </p:pic>
      <p:pic>
        <p:nvPicPr>
          <p:cNvPr id="9" name="Image 8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AE6C49B8-96E8-7F10-57B1-576D37C3C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60" y="1289355"/>
            <a:ext cx="5872772" cy="546445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3BEC410-8354-6CE7-4B95-3DAF84CDF436}"/>
              </a:ext>
            </a:extLst>
          </p:cNvPr>
          <p:cNvSpPr txBox="1"/>
          <p:nvPr/>
        </p:nvSpPr>
        <p:spPr>
          <a:xfrm>
            <a:off x="1417983" y="135194"/>
            <a:ext cx="5217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Destruction de </a:t>
            </a:r>
            <a:r>
              <a:rPr lang="fr-FR" sz="1600" b="1" u="sng" dirty="0">
                <a:solidFill>
                  <a:schemeClr val="accent5">
                    <a:lumMod val="50000"/>
                  </a:schemeClr>
                </a:solidFill>
              </a:rPr>
              <a:t>l'enseignement supérieur</a:t>
            </a:r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 par 3 présidents successifs issus du WEF et de la Franc-maçonnerie</a:t>
            </a:r>
            <a:endParaRPr lang="en-US" sz="16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77EF7B2-1BEB-8309-CEA8-85F65547A1A2}"/>
              </a:ext>
            </a:extLst>
          </p:cNvPr>
          <p:cNvSpPr txBox="1"/>
          <p:nvPr/>
        </p:nvSpPr>
        <p:spPr>
          <a:xfrm>
            <a:off x="1695202" y="985935"/>
            <a:ext cx="4135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Eventail d'inflation des monnaies</a:t>
            </a:r>
            <a:endParaRPr lang="en-US" sz="2000" dirty="0"/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9AE0A0FB-3CC5-864D-A8E9-59BB7C96CB15}"/>
              </a:ext>
            </a:extLst>
          </p:cNvPr>
          <p:cNvSpPr/>
          <p:nvPr/>
        </p:nvSpPr>
        <p:spPr>
          <a:xfrm>
            <a:off x="6635357" y="296952"/>
            <a:ext cx="264737" cy="261257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35DEE71-A60D-FE15-F380-7D44665FE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94" y="1987414"/>
            <a:ext cx="445462" cy="44546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3CD7A19-1156-8CA8-9A7F-FF060025842A}"/>
              </a:ext>
            </a:extLst>
          </p:cNvPr>
          <p:cNvSpPr txBox="1"/>
          <p:nvPr/>
        </p:nvSpPr>
        <p:spPr>
          <a:xfrm>
            <a:off x="5231107" y="2411096"/>
            <a:ext cx="1729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Bitcoin 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(BTC)</a:t>
            </a:r>
          </a:p>
          <a:p>
            <a:pPr algn="ctr"/>
            <a:r>
              <a:rPr lang="fr-FR" sz="1200" dirty="0">
                <a:solidFill>
                  <a:schemeClr val="accent1">
                    <a:lumMod val="50000"/>
                  </a:schemeClr>
                </a:solidFill>
              </a:rPr>
              <a:t>bitcoin.org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1EA1C4B-111E-ED3B-E51A-81A4B3A7B6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97" y="4342397"/>
            <a:ext cx="568718" cy="56871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39578CF-9C88-CE41-F5B6-4C1878BA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55</a:t>
            </a:fld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05CCD62-F5B8-FC96-C778-EBAFFCA5502A}"/>
              </a:ext>
            </a:extLst>
          </p:cNvPr>
          <p:cNvSpPr txBox="1"/>
          <p:nvPr/>
        </p:nvSpPr>
        <p:spPr>
          <a:xfrm>
            <a:off x="7460405" y="4021584"/>
            <a:ext cx="3946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Perte de pouvoir d'achat € sur 20 ans</a:t>
            </a:r>
            <a:b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1,4€ 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 1€</a:t>
            </a:r>
            <a:endParaRPr lang="fr-FR" sz="1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600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42FF5A-0A34-E8BE-E45D-4266C58D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56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0D9DAC-5D3A-015C-306A-F66727AF8914}"/>
              </a:ext>
            </a:extLst>
          </p:cNvPr>
          <p:cNvSpPr txBox="1"/>
          <p:nvPr/>
        </p:nvSpPr>
        <p:spPr>
          <a:xfrm>
            <a:off x="567652" y="1841756"/>
            <a:ext cx="44512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 2019 et 2022 </a:t>
            </a:r>
            <a:r>
              <a:rPr lang="en-US" dirty="0" err="1"/>
              <a:t>bloquages</a:t>
            </a:r>
            <a:r>
              <a:rPr lang="en-US" dirty="0"/>
              <a:t> :</a:t>
            </a:r>
          </a:p>
          <a:p>
            <a:r>
              <a:rPr lang="en-US" dirty="0">
                <a:hlinkClick r:id="rId2"/>
              </a:rPr>
              <a:t>https://www.capital.fr/crypto/le-credit-agricole-empeche-un-client-dinvestir-en-cryptomonnaies-1339571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Listing des </a:t>
            </a:r>
            <a:r>
              <a:rPr lang="en-US" b="1" dirty="0" err="1"/>
              <a:t>pires</a:t>
            </a:r>
            <a:r>
              <a:rPr lang="en-US" b="1" dirty="0"/>
              <a:t> </a:t>
            </a:r>
            <a:r>
              <a:rPr lang="en-US" b="1" dirty="0" err="1"/>
              <a:t>banques</a:t>
            </a:r>
            <a:r>
              <a:rPr lang="en-US" b="1" dirty="0"/>
              <a:t> - 2020 :</a:t>
            </a:r>
          </a:p>
          <a:p>
            <a:r>
              <a:rPr lang="en-US" dirty="0">
                <a:hlinkClick r:id="rId3"/>
              </a:rPr>
              <a:t>https://www.presse-citron.net/ces-banques-refusent-achat-crypto-monnaies/</a:t>
            </a:r>
            <a:endParaRPr lang="en-US" dirty="0"/>
          </a:p>
          <a:p>
            <a:endParaRPr lang="en-US" dirty="0"/>
          </a:p>
          <a:p>
            <a:r>
              <a:rPr lang="en-US" dirty="0"/>
              <a:t>Le virement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annulé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l'argent</a:t>
            </a:r>
            <a:r>
              <a:rPr lang="en-US" dirty="0"/>
              <a:t> </a:t>
            </a:r>
            <a:r>
              <a:rPr lang="en-US" dirty="0" err="1"/>
              <a:t>revient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au bout de </a:t>
            </a:r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jours</a:t>
            </a:r>
            <a:r>
              <a:rPr lang="en-US" dirty="0"/>
              <a:t> maximum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442CC1-E632-8F30-A84D-856B2713C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68" y="1111348"/>
            <a:ext cx="6943725" cy="52768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CEEDF9-A0ED-7E1F-C66A-9D7EFD6005B2}"/>
              </a:ext>
            </a:extLst>
          </p:cNvPr>
          <p:cNvSpPr/>
          <p:nvPr/>
        </p:nvSpPr>
        <p:spPr>
          <a:xfrm>
            <a:off x="5162843" y="4220307"/>
            <a:ext cx="3221502" cy="128016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D03A26-F905-8328-4B9B-E20015DA71C0}"/>
              </a:ext>
            </a:extLst>
          </p:cNvPr>
          <p:cNvSpPr txBox="1"/>
          <p:nvPr/>
        </p:nvSpPr>
        <p:spPr>
          <a:xfrm>
            <a:off x="7835705" y="6021508"/>
            <a:ext cx="2250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09/2020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CD2A221-2BE1-197F-2C1A-DE7CA74FE720}"/>
              </a:ext>
            </a:extLst>
          </p:cNvPr>
          <p:cNvSpPr txBox="1">
            <a:spLocks/>
          </p:cNvSpPr>
          <p:nvPr/>
        </p:nvSpPr>
        <p:spPr>
          <a:xfrm>
            <a:off x="567652" y="212711"/>
            <a:ext cx="10515600" cy="859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Le rapport des banques aux cryptos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18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partiel 3">
            <a:extLst>
              <a:ext uri="{FF2B5EF4-FFF2-40B4-BE49-F238E27FC236}">
                <a16:creationId xmlns:a16="http://schemas.microsoft.com/office/drawing/2014/main" id="{DF5D97DA-BE26-1F3E-A575-732869427B41}"/>
              </a:ext>
            </a:extLst>
          </p:cNvPr>
          <p:cNvSpPr/>
          <p:nvPr/>
        </p:nvSpPr>
        <p:spPr>
          <a:xfrm flipH="1">
            <a:off x="3544308" y="2915563"/>
            <a:ext cx="4176893" cy="3873854"/>
          </a:xfrm>
          <a:prstGeom prst="pie">
            <a:avLst>
              <a:gd name="adj1" fmla="val 12796793"/>
              <a:gd name="adj2" fmla="val 195245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6A9D13A-B072-0087-4988-8613B82803FA}"/>
              </a:ext>
            </a:extLst>
          </p:cNvPr>
          <p:cNvSpPr txBox="1"/>
          <p:nvPr/>
        </p:nvSpPr>
        <p:spPr>
          <a:xfrm>
            <a:off x="3177784" y="148447"/>
            <a:ext cx="54463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La palette des modèles de crypto-monnaies souveraines</a:t>
            </a:r>
            <a:b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@SortieDeBanque – V1.1 Juin23</a:t>
            </a:r>
            <a:endParaRPr lang="en-US" sz="24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29F24E-DD98-5149-09E8-52EEAA0F3F49}"/>
              </a:ext>
            </a:extLst>
          </p:cNvPr>
          <p:cNvSpPr txBox="1"/>
          <p:nvPr/>
        </p:nvSpPr>
        <p:spPr>
          <a:xfrm>
            <a:off x="7054524" y="3567049"/>
            <a:ext cx="2059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Déflationniste</a:t>
            </a:r>
            <a:endParaRPr lang="en-US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4A0D31-F990-4283-20D6-EF9B45788A42}"/>
              </a:ext>
            </a:extLst>
          </p:cNvPr>
          <p:cNvSpPr txBox="1"/>
          <p:nvPr/>
        </p:nvSpPr>
        <p:spPr>
          <a:xfrm>
            <a:off x="5142677" y="2624430"/>
            <a:ext cx="3923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Quasi-déflationniste</a:t>
            </a:r>
            <a:endParaRPr lang="en-US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77D16E-38B4-FCC1-0401-B6D8D16266AF}"/>
              </a:ext>
            </a:extLst>
          </p:cNvPr>
          <p:cNvSpPr txBox="1"/>
          <p:nvPr/>
        </p:nvSpPr>
        <p:spPr>
          <a:xfrm>
            <a:off x="1964733" y="2924423"/>
            <a:ext cx="2110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2"/>
                </a:solidFill>
              </a:rPr>
              <a:t>La June G1</a:t>
            </a:r>
            <a:br>
              <a:rPr lang="fr-FR" sz="1800" b="1" dirty="0">
                <a:solidFill>
                  <a:schemeClr val="accent2"/>
                </a:solidFill>
              </a:rPr>
            </a:br>
            <a:r>
              <a:rPr lang="fr-FR" sz="1800" b="1" dirty="0">
                <a:solidFill>
                  <a:schemeClr val="accent2"/>
                </a:solidFill>
              </a:rPr>
              <a:t>(la "Monnaie libre")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06D20B6-8E57-E94B-6D02-8A9976FADAB6}"/>
              </a:ext>
            </a:extLst>
          </p:cNvPr>
          <p:cNvSpPr txBox="1"/>
          <p:nvPr/>
        </p:nvSpPr>
        <p:spPr>
          <a:xfrm>
            <a:off x="7013810" y="3278976"/>
            <a:ext cx="2110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rgbClr val="FFC000"/>
                </a:solidFill>
              </a:rPr>
              <a:t>Bitcoin BTC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D501593-E1A4-C8CD-A6D5-7579824090FA}"/>
              </a:ext>
            </a:extLst>
          </p:cNvPr>
          <p:cNvSpPr txBox="1"/>
          <p:nvPr/>
        </p:nvSpPr>
        <p:spPr>
          <a:xfrm>
            <a:off x="5958322" y="2303878"/>
            <a:ext cx="2110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2"/>
                </a:solidFill>
              </a:rPr>
              <a:t>Monero</a:t>
            </a:r>
            <a:r>
              <a:rPr lang="fr-FR" sz="2000" b="1" dirty="0">
                <a:solidFill>
                  <a:schemeClr val="accent2"/>
                </a:solidFill>
              </a:rPr>
              <a:t> XMR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7E2A89-EFA7-72BB-B319-CC2ED067BFE2}"/>
              </a:ext>
            </a:extLst>
          </p:cNvPr>
          <p:cNvSpPr txBox="1"/>
          <p:nvPr/>
        </p:nvSpPr>
        <p:spPr>
          <a:xfrm>
            <a:off x="2111631" y="5646372"/>
            <a:ext cx="71797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Ces moyens d'échanges souverains sont </a:t>
            </a:r>
            <a:r>
              <a:rPr lang="fr-FR" sz="2000" b="1" u="sng" dirty="0">
                <a:solidFill>
                  <a:schemeClr val="accent5">
                    <a:lumMod val="50000"/>
                  </a:schemeClr>
                </a:solidFill>
              </a:rPr>
              <a:t>complémentaires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 !</a:t>
            </a:r>
            <a:b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Ils doivent </a:t>
            </a:r>
            <a:r>
              <a:rPr lang="fr-FR" sz="2000" b="1" u="sng" dirty="0">
                <a:solidFill>
                  <a:schemeClr val="accent5">
                    <a:lumMod val="50000"/>
                  </a:schemeClr>
                </a:solidFill>
              </a:rPr>
              <a:t>cohabiter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 pour maximiser la résilience au chaos économique et aux CBDC</a:t>
            </a:r>
            <a:endParaRPr lang="en-US" sz="2000" dirty="0"/>
          </a:p>
        </p:txBody>
      </p:sp>
      <p:sp>
        <p:nvSpPr>
          <p:cNvPr id="16" name="Arc partiel 15">
            <a:extLst>
              <a:ext uri="{FF2B5EF4-FFF2-40B4-BE49-F238E27FC236}">
                <a16:creationId xmlns:a16="http://schemas.microsoft.com/office/drawing/2014/main" id="{C12ACEFF-A6BF-3FC0-98A0-5BFEEC4E6E63}"/>
              </a:ext>
            </a:extLst>
          </p:cNvPr>
          <p:cNvSpPr/>
          <p:nvPr/>
        </p:nvSpPr>
        <p:spPr>
          <a:xfrm flipH="1">
            <a:off x="3544307" y="2915563"/>
            <a:ext cx="4176893" cy="3873854"/>
          </a:xfrm>
          <a:prstGeom prst="pie">
            <a:avLst>
              <a:gd name="adj1" fmla="val 12796793"/>
              <a:gd name="adj2" fmla="val 1413097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8DFE1F-5E61-C90F-7EE8-4DFAC394BD83}"/>
              </a:ext>
            </a:extLst>
          </p:cNvPr>
          <p:cNvSpPr txBox="1"/>
          <p:nvPr/>
        </p:nvSpPr>
        <p:spPr>
          <a:xfrm>
            <a:off x="2602123" y="3727143"/>
            <a:ext cx="82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2017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3DC277C-2396-6A3A-5A1E-7D06F1F7A444}"/>
              </a:ext>
            </a:extLst>
          </p:cNvPr>
          <p:cNvSpPr/>
          <p:nvPr/>
        </p:nvSpPr>
        <p:spPr>
          <a:xfrm>
            <a:off x="3874671" y="3608883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DB03710-021C-9D51-2C4E-CB8DE88512CE}"/>
              </a:ext>
            </a:extLst>
          </p:cNvPr>
          <p:cNvSpPr/>
          <p:nvPr/>
        </p:nvSpPr>
        <p:spPr>
          <a:xfrm>
            <a:off x="6680123" y="3149508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08E88BE-836B-4C6D-F936-8D857A842D28}"/>
              </a:ext>
            </a:extLst>
          </p:cNvPr>
          <p:cNvSpPr/>
          <p:nvPr/>
        </p:nvSpPr>
        <p:spPr>
          <a:xfrm>
            <a:off x="7236528" y="3671757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818D2070-B282-8F0D-88B9-45BCDF0B5E88}"/>
              </a:ext>
            </a:extLst>
          </p:cNvPr>
          <p:cNvSpPr/>
          <p:nvPr/>
        </p:nvSpPr>
        <p:spPr>
          <a:xfrm rot="7492712">
            <a:off x="4327006" y="4113512"/>
            <a:ext cx="432770" cy="509412"/>
          </a:xfrm>
          <a:prstGeom prst="right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CA3C0F12-B7BB-0147-0BAB-79113D964A10}"/>
              </a:ext>
            </a:extLst>
          </p:cNvPr>
          <p:cNvSpPr/>
          <p:nvPr/>
        </p:nvSpPr>
        <p:spPr>
          <a:xfrm rot="14107288" flipH="1">
            <a:off x="6544738" y="4134157"/>
            <a:ext cx="432770" cy="509412"/>
          </a:xfrm>
          <a:prstGeom prst="right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D6C582E-13AD-D2C2-262B-17B4BA334FB3}"/>
              </a:ext>
            </a:extLst>
          </p:cNvPr>
          <p:cNvSpPr txBox="1"/>
          <p:nvPr/>
        </p:nvSpPr>
        <p:spPr>
          <a:xfrm>
            <a:off x="3246431" y="4532869"/>
            <a:ext cx="192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C00000"/>
                </a:solidFill>
              </a:rPr>
              <a:t>Monnaie "</a:t>
            </a:r>
            <a:r>
              <a:rPr lang="fr-FR" sz="1800" b="1" i="1" dirty="0">
                <a:solidFill>
                  <a:srgbClr val="C00000"/>
                </a:solidFill>
              </a:rPr>
              <a:t>souple</a:t>
            </a:r>
            <a:r>
              <a:rPr lang="fr-FR" sz="1800" dirty="0">
                <a:solidFill>
                  <a:srgbClr val="C00000"/>
                </a:solidFill>
              </a:rPr>
              <a:t>"</a:t>
            </a:r>
          </a:p>
          <a:p>
            <a:pPr algn="ctr"/>
            <a:r>
              <a:rPr lang="fr-FR" dirty="0">
                <a:solidFill>
                  <a:srgbClr val="C00000"/>
                </a:solidFill>
              </a:rPr>
              <a:t>= muscle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748B95F-A55B-5C8C-1406-649D63198967}"/>
              </a:ext>
            </a:extLst>
          </p:cNvPr>
          <p:cNvSpPr txBox="1"/>
          <p:nvPr/>
        </p:nvSpPr>
        <p:spPr>
          <a:xfrm>
            <a:off x="6129489" y="4551382"/>
            <a:ext cx="192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C00000"/>
                </a:solidFill>
              </a:rPr>
              <a:t>Monnaie "</a:t>
            </a:r>
            <a:r>
              <a:rPr lang="fr-FR" sz="1800" b="1" i="1" dirty="0">
                <a:solidFill>
                  <a:srgbClr val="C00000"/>
                </a:solidFill>
              </a:rPr>
              <a:t>rigide</a:t>
            </a:r>
            <a:r>
              <a:rPr lang="fr-FR" sz="1800" dirty="0">
                <a:solidFill>
                  <a:srgbClr val="C00000"/>
                </a:solidFill>
              </a:rPr>
              <a:t>"</a:t>
            </a:r>
          </a:p>
          <a:p>
            <a:pPr algn="ctr"/>
            <a:r>
              <a:rPr lang="fr-FR" dirty="0">
                <a:solidFill>
                  <a:srgbClr val="C00000"/>
                </a:solidFill>
              </a:rPr>
              <a:t>= os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B39376E-7AA5-53F8-C6A5-1D0F8EF4A4CC}"/>
              </a:ext>
            </a:extLst>
          </p:cNvPr>
          <p:cNvSpPr txBox="1"/>
          <p:nvPr/>
        </p:nvSpPr>
        <p:spPr>
          <a:xfrm>
            <a:off x="2895765" y="5209358"/>
            <a:ext cx="555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accent5">
                    <a:lumMod val="50000"/>
                  </a:schemeClr>
                </a:solidFill>
              </a:rPr>
              <a:t>Il faut du muscle et de l'os pour faire un bras costaud</a:t>
            </a:r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5D1C730-876C-E474-5F16-276C433AFB5F}"/>
              </a:ext>
            </a:extLst>
          </p:cNvPr>
          <p:cNvSpPr txBox="1"/>
          <p:nvPr/>
        </p:nvSpPr>
        <p:spPr>
          <a:xfrm>
            <a:off x="6655668" y="2880301"/>
            <a:ext cx="82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2014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E8D730D-91F1-F96A-453B-1E8014A42B93}"/>
              </a:ext>
            </a:extLst>
          </p:cNvPr>
          <p:cNvSpPr txBox="1"/>
          <p:nvPr/>
        </p:nvSpPr>
        <p:spPr>
          <a:xfrm>
            <a:off x="7641897" y="3825486"/>
            <a:ext cx="82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2008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0C7C2-4FCA-B200-BBC1-2455722BA745}"/>
              </a:ext>
            </a:extLst>
          </p:cNvPr>
          <p:cNvSpPr txBox="1"/>
          <p:nvPr/>
        </p:nvSpPr>
        <p:spPr>
          <a:xfrm>
            <a:off x="8832998" y="3123282"/>
            <a:ext cx="3229889" cy="1770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 &lt;1%/an avec ~2% de pertes de clés/an</a:t>
            </a:r>
            <a:br>
              <a:rPr lang="fr-FR" sz="1400" dirty="0">
                <a:solidFill>
                  <a:schemeClr val="bg1"/>
                </a:solidFill>
              </a:rPr>
            </a:b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dirty="0">
                <a:solidFill>
                  <a:schemeClr val="bg1"/>
                </a:solidFill>
              </a:rPr>
              <a:t>- </a:t>
            </a:r>
            <a:r>
              <a:rPr lang="fr-FR" sz="1400" dirty="0" err="1">
                <a:solidFill>
                  <a:schemeClr val="bg1"/>
                </a:solidFill>
              </a:rPr>
              <a:t>Correlation</a:t>
            </a:r>
            <a:r>
              <a:rPr lang="fr-FR" sz="1400" dirty="0">
                <a:solidFill>
                  <a:schemeClr val="bg1"/>
                </a:solidFill>
              </a:rPr>
              <a:t> aux marchés (krach etc.)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Adoption rapide mais tracée/peu souveraine (banque-crypto CEX)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Création monétaire vers ceux qui </a:t>
            </a:r>
            <a:r>
              <a:rPr lang="fr-FR" sz="1400" dirty="0" err="1">
                <a:solidFill>
                  <a:schemeClr val="bg1"/>
                </a:solidFill>
              </a:rPr>
              <a:t>invest</a:t>
            </a:r>
            <a:r>
              <a:rPr lang="fr-FR" sz="1400" dirty="0">
                <a:solidFill>
                  <a:schemeClr val="bg1"/>
                </a:solidFill>
              </a:rPr>
              <a:t>. dans les "serveurs" (minage)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D2F635B-08FC-9BB9-1775-8ADFCA4E3E4E}"/>
              </a:ext>
            </a:extLst>
          </p:cNvPr>
          <p:cNvSpPr txBox="1"/>
          <p:nvPr/>
        </p:nvSpPr>
        <p:spPr>
          <a:xfrm>
            <a:off x="1051383" y="1350560"/>
            <a:ext cx="3041729" cy="15323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- Inflationniste (&gt;10%/an)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</a:t>
            </a:r>
            <a:r>
              <a:rPr lang="fr-FR" sz="1400" dirty="0" err="1">
                <a:solidFill>
                  <a:schemeClr val="bg1"/>
                </a:solidFill>
              </a:rPr>
              <a:t>Décorrelé</a:t>
            </a:r>
            <a:r>
              <a:rPr lang="fr-FR" sz="1400" dirty="0">
                <a:solidFill>
                  <a:schemeClr val="bg1"/>
                </a:solidFill>
              </a:rPr>
              <a:t> des marchés €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donc krach-résistante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Adoption lente, long terme</a:t>
            </a: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- Création monétaire continue </a:t>
            </a:r>
            <a:r>
              <a:rPr lang="fr-FR" sz="1400" dirty="0" err="1">
                <a:solidFill>
                  <a:schemeClr val="bg1"/>
                </a:solidFill>
              </a:rPr>
              <a:t>directmt</a:t>
            </a:r>
            <a:r>
              <a:rPr lang="fr-FR" sz="1400" dirty="0">
                <a:solidFill>
                  <a:schemeClr val="bg1"/>
                </a:solidFill>
              </a:rPr>
              <a:t> dans les comptes parrainés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6580CE1-F0BF-CC8E-803E-0D48BDAF9A27}"/>
              </a:ext>
            </a:extLst>
          </p:cNvPr>
          <p:cNvSpPr txBox="1"/>
          <p:nvPr/>
        </p:nvSpPr>
        <p:spPr>
          <a:xfrm>
            <a:off x="1958040" y="3477290"/>
            <a:ext cx="2059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Inflationniste</a:t>
            </a:r>
            <a:endParaRPr lang="en-US" sz="16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EA6BEA1-A2C7-523E-AE63-F628BFEAF322}"/>
              </a:ext>
            </a:extLst>
          </p:cNvPr>
          <p:cNvSpPr/>
          <p:nvPr/>
        </p:nvSpPr>
        <p:spPr>
          <a:xfrm>
            <a:off x="5539499" y="2861842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2CDE197-0709-A937-D89D-F7B406AB9276}"/>
              </a:ext>
            </a:extLst>
          </p:cNvPr>
          <p:cNvSpPr txBox="1"/>
          <p:nvPr/>
        </p:nvSpPr>
        <p:spPr>
          <a:xfrm>
            <a:off x="4537758" y="2429965"/>
            <a:ext cx="2110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€uro</a:t>
            </a:r>
            <a:endParaRPr lang="en-US" sz="2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C810AE-F36B-5710-FF46-AD3AFE16DB12}"/>
              </a:ext>
            </a:extLst>
          </p:cNvPr>
          <p:cNvSpPr txBox="1"/>
          <p:nvPr/>
        </p:nvSpPr>
        <p:spPr>
          <a:xfrm>
            <a:off x="4569310" y="3055453"/>
            <a:ext cx="2059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~4%/an</a:t>
            </a:r>
            <a:endParaRPr lang="en-US" sz="16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1387510-A10F-1163-A7F7-D224A88DE643}"/>
              </a:ext>
            </a:extLst>
          </p:cNvPr>
          <p:cNvSpPr txBox="1"/>
          <p:nvPr/>
        </p:nvSpPr>
        <p:spPr>
          <a:xfrm>
            <a:off x="7843101" y="1266924"/>
            <a:ext cx="3297516" cy="129397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&lt;2%/an avec ~2% de pertes de clés/an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Création avec n'importe quel PC (minage)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Intraçable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reste idem  Bitcoin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A7C462F-A6C2-71BF-008C-4974CD070723}"/>
              </a:ext>
            </a:extLst>
          </p:cNvPr>
          <p:cNvSpPr txBox="1"/>
          <p:nvPr/>
        </p:nvSpPr>
        <p:spPr>
          <a:xfrm>
            <a:off x="314108" y="4327248"/>
            <a:ext cx="2748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i="1" dirty="0">
                <a:solidFill>
                  <a:schemeClr val="accent1">
                    <a:lumMod val="50000"/>
                  </a:schemeClr>
                </a:solidFill>
              </a:rPr>
              <a:t>"la mauvaise monnaie (+souple) chasse la bonne"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6" descr="Google (Android 12L)">
            <a:extLst>
              <a:ext uri="{FF2B5EF4-FFF2-40B4-BE49-F238E27FC236}">
                <a16:creationId xmlns:a16="http://schemas.microsoft.com/office/drawing/2014/main" id="{84B25DBE-DD78-BE10-2A24-E35EC42C9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94" y="6293961"/>
            <a:ext cx="320303" cy="3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961B1D-4405-A3CD-615F-C8252BAB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7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partiel 3">
            <a:extLst>
              <a:ext uri="{FF2B5EF4-FFF2-40B4-BE49-F238E27FC236}">
                <a16:creationId xmlns:a16="http://schemas.microsoft.com/office/drawing/2014/main" id="{DF5D97DA-BE26-1F3E-A575-732869427B41}"/>
              </a:ext>
            </a:extLst>
          </p:cNvPr>
          <p:cNvSpPr/>
          <p:nvPr/>
        </p:nvSpPr>
        <p:spPr>
          <a:xfrm flipH="1">
            <a:off x="3639308" y="2915563"/>
            <a:ext cx="4176893" cy="3873854"/>
          </a:xfrm>
          <a:prstGeom prst="pie">
            <a:avLst>
              <a:gd name="adj1" fmla="val 12796793"/>
              <a:gd name="adj2" fmla="val 195245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6A9D13A-B072-0087-4988-8613B82803FA}"/>
              </a:ext>
            </a:extLst>
          </p:cNvPr>
          <p:cNvSpPr txBox="1"/>
          <p:nvPr/>
        </p:nvSpPr>
        <p:spPr>
          <a:xfrm>
            <a:off x="2816329" y="53477"/>
            <a:ext cx="54463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Palette des modèles</a:t>
            </a:r>
          </a:p>
          <a:p>
            <a:pPr algn="ctr"/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monétaires actuels </a:t>
            </a:r>
            <a:b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@SortieDeBanque – V1.1 Juin23</a:t>
            </a:r>
            <a:endParaRPr lang="en-US" sz="24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77D16E-38B4-FCC1-0401-B6D8D16266AF}"/>
              </a:ext>
            </a:extLst>
          </p:cNvPr>
          <p:cNvSpPr txBox="1"/>
          <p:nvPr/>
        </p:nvSpPr>
        <p:spPr>
          <a:xfrm>
            <a:off x="2449097" y="2878414"/>
            <a:ext cx="2110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La June G1</a:t>
            </a:r>
            <a:b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(la "Monnaie libre")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D501593-E1A4-C8CD-A6D5-7579824090FA}"/>
              </a:ext>
            </a:extLst>
          </p:cNvPr>
          <p:cNvSpPr txBox="1"/>
          <p:nvPr/>
        </p:nvSpPr>
        <p:spPr>
          <a:xfrm>
            <a:off x="6056081" y="2680861"/>
            <a:ext cx="211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>
                <a:solidFill>
                  <a:schemeClr val="accent5">
                    <a:lumMod val="50000"/>
                  </a:schemeClr>
                </a:solidFill>
              </a:rPr>
              <a:t>Monero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 XMR</a:t>
            </a:r>
            <a:endParaRPr lang="en-US" dirty="0"/>
          </a:p>
        </p:txBody>
      </p:sp>
      <p:sp>
        <p:nvSpPr>
          <p:cNvPr id="16" name="Arc partiel 15">
            <a:extLst>
              <a:ext uri="{FF2B5EF4-FFF2-40B4-BE49-F238E27FC236}">
                <a16:creationId xmlns:a16="http://schemas.microsoft.com/office/drawing/2014/main" id="{C12ACEFF-A6BF-3FC0-98A0-5BFEEC4E6E63}"/>
              </a:ext>
            </a:extLst>
          </p:cNvPr>
          <p:cNvSpPr/>
          <p:nvPr/>
        </p:nvSpPr>
        <p:spPr>
          <a:xfrm flipH="1">
            <a:off x="3639307" y="2915563"/>
            <a:ext cx="4176893" cy="3873854"/>
          </a:xfrm>
          <a:prstGeom prst="pie">
            <a:avLst>
              <a:gd name="adj1" fmla="val 12210422"/>
              <a:gd name="adj2" fmla="val 1413097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A7A56A-BF51-2772-DD98-037993DBC291}"/>
              </a:ext>
            </a:extLst>
          </p:cNvPr>
          <p:cNvSpPr txBox="1"/>
          <p:nvPr/>
        </p:nvSpPr>
        <p:spPr>
          <a:xfrm>
            <a:off x="2653606" y="3976722"/>
            <a:ext cx="114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J.E.U</a:t>
            </a:r>
            <a:endParaRPr lang="en-US" dirty="0"/>
          </a:p>
        </p:txBody>
      </p:sp>
      <p:sp>
        <p:nvSpPr>
          <p:cNvPr id="3" name="Arc partiel 2">
            <a:extLst>
              <a:ext uri="{FF2B5EF4-FFF2-40B4-BE49-F238E27FC236}">
                <a16:creationId xmlns:a16="http://schemas.microsoft.com/office/drawing/2014/main" id="{76D35EC0-D874-2994-729E-452DB5A8848A}"/>
              </a:ext>
            </a:extLst>
          </p:cNvPr>
          <p:cNvSpPr/>
          <p:nvPr/>
        </p:nvSpPr>
        <p:spPr>
          <a:xfrm>
            <a:off x="3621774" y="2915563"/>
            <a:ext cx="4176893" cy="3873854"/>
          </a:xfrm>
          <a:prstGeom prst="pie">
            <a:avLst>
              <a:gd name="adj1" fmla="val 11775989"/>
              <a:gd name="adj2" fmla="val 1289112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c partiel 17">
            <a:extLst>
              <a:ext uri="{FF2B5EF4-FFF2-40B4-BE49-F238E27FC236}">
                <a16:creationId xmlns:a16="http://schemas.microsoft.com/office/drawing/2014/main" id="{3FCAA198-150A-F8F1-3F9F-58E18E31A431}"/>
              </a:ext>
            </a:extLst>
          </p:cNvPr>
          <p:cNvSpPr/>
          <p:nvPr/>
        </p:nvSpPr>
        <p:spPr>
          <a:xfrm>
            <a:off x="3621773" y="2929027"/>
            <a:ext cx="4176893" cy="3873854"/>
          </a:xfrm>
          <a:prstGeom prst="pie">
            <a:avLst>
              <a:gd name="adj1" fmla="val 10889644"/>
              <a:gd name="adj2" fmla="val 11815015"/>
            </a:avLst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3DC277C-2396-6A3A-5A1E-7D06F1F7A444}"/>
              </a:ext>
            </a:extLst>
          </p:cNvPr>
          <p:cNvSpPr/>
          <p:nvPr/>
        </p:nvSpPr>
        <p:spPr>
          <a:xfrm>
            <a:off x="3969671" y="3608883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B0B0110-8542-5E84-9627-7CFA8F7E38C4}"/>
              </a:ext>
            </a:extLst>
          </p:cNvPr>
          <p:cNvSpPr/>
          <p:nvPr/>
        </p:nvSpPr>
        <p:spPr>
          <a:xfrm>
            <a:off x="3669273" y="4190117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B931F79-200D-E78D-0717-654849B10426}"/>
              </a:ext>
            </a:extLst>
          </p:cNvPr>
          <p:cNvSpPr txBox="1"/>
          <p:nvPr/>
        </p:nvSpPr>
        <p:spPr>
          <a:xfrm>
            <a:off x="1042783" y="4432589"/>
            <a:ext cx="24299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800" b="1" dirty="0" err="1">
                <a:solidFill>
                  <a:schemeClr val="accent5">
                    <a:lumMod val="50000"/>
                  </a:schemeClr>
                </a:solidFill>
              </a:rPr>
              <a:t>Mocica</a:t>
            </a:r>
            <a:b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"Monde sans argent"</a:t>
            </a:r>
            <a:endParaRPr lang="en-US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405522D-7847-C2C6-A38D-1611384EE7D2}"/>
              </a:ext>
            </a:extLst>
          </p:cNvPr>
          <p:cNvSpPr/>
          <p:nvPr/>
        </p:nvSpPr>
        <p:spPr>
          <a:xfrm>
            <a:off x="3540772" y="4697007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DB03710-021C-9D51-2C4E-CB8DE88512CE}"/>
              </a:ext>
            </a:extLst>
          </p:cNvPr>
          <p:cNvSpPr/>
          <p:nvPr/>
        </p:nvSpPr>
        <p:spPr>
          <a:xfrm>
            <a:off x="6775123" y="3149508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08E88BE-836B-4C6D-F936-8D857A842D28}"/>
              </a:ext>
            </a:extLst>
          </p:cNvPr>
          <p:cNvSpPr/>
          <p:nvPr/>
        </p:nvSpPr>
        <p:spPr>
          <a:xfrm>
            <a:off x="7510974" y="3969205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CB28C3-09DD-59B9-161C-87C106F2616D}"/>
              </a:ext>
            </a:extLst>
          </p:cNvPr>
          <p:cNvSpPr txBox="1"/>
          <p:nvPr/>
        </p:nvSpPr>
        <p:spPr>
          <a:xfrm>
            <a:off x="2971999" y="3487903"/>
            <a:ext cx="82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5029B73-D9CE-3CD6-C19B-59BD4D57EA65}"/>
              </a:ext>
            </a:extLst>
          </p:cNvPr>
          <p:cNvSpPr txBox="1"/>
          <p:nvPr/>
        </p:nvSpPr>
        <p:spPr>
          <a:xfrm>
            <a:off x="6839694" y="2953033"/>
            <a:ext cx="82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2014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B5F789B-0108-C719-6120-4FB2343D112F}"/>
              </a:ext>
            </a:extLst>
          </p:cNvPr>
          <p:cNvSpPr/>
          <p:nvPr/>
        </p:nvSpPr>
        <p:spPr>
          <a:xfrm>
            <a:off x="5539499" y="2861842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5226ADF-F4E8-C3E4-64EE-E51FB59BA794}"/>
              </a:ext>
            </a:extLst>
          </p:cNvPr>
          <p:cNvSpPr txBox="1"/>
          <p:nvPr/>
        </p:nvSpPr>
        <p:spPr>
          <a:xfrm>
            <a:off x="4537758" y="2429965"/>
            <a:ext cx="2110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€uro</a:t>
            </a:r>
            <a:endParaRPr lang="en-US" sz="20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4E08565-4223-3FA9-056F-C54552C59B50}"/>
              </a:ext>
            </a:extLst>
          </p:cNvPr>
          <p:cNvSpPr txBox="1"/>
          <p:nvPr/>
        </p:nvSpPr>
        <p:spPr>
          <a:xfrm>
            <a:off x="4569310" y="3055453"/>
            <a:ext cx="2059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~4%/an</a:t>
            </a:r>
            <a:endParaRPr lang="en-US" sz="1600" b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59CAEE-D7BB-760B-EFF7-5A6732BCD12B}"/>
              </a:ext>
            </a:extLst>
          </p:cNvPr>
          <p:cNvSpPr txBox="1"/>
          <p:nvPr/>
        </p:nvSpPr>
        <p:spPr>
          <a:xfrm>
            <a:off x="6576442" y="3177716"/>
            <a:ext cx="2110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Or</a:t>
            </a:r>
            <a:endParaRPr lang="en-US" sz="2000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8826646D-39FF-AAF6-C26B-04937FA28F0E}"/>
              </a:ext>
            </a:extLst>
          </p:cNvPr>
          <p:cNvSpPr/>
          <p:nvPr/>
        </p:nvSpPr>
        <p:spPr>
          <a:xfrm>
            <a:off x="7163054" y="3404421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5E15B3-ED1D-8A5A-1DF8-3915571FDC5D}"/>
              </a:ext>
            </a:extLst>
          </p:cNvPr>
          <p:cNvSpPr txBox="1"/>
          <p:nvPr/>
        </p:nvSpPr>
        <p:spPr>
          <a:xfrm>
            <a:off x="7682229" y="3209608"/>
            <a:ext cx="10447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dirty="0">
                <a:solidFill>
                  <a:schemeClr val="accent5">
                    <a:lumMod val="50000"/>
                  </a:schemeClr>
                </a:solidFill>
              </a:rPr>
              <a:t>1,5%/an</a:t>
            </a:r>
            <a:endParaRPr lang="en-US" sz="15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DC94EE6-1117-7B14-318B-8B870B199BA7}"/>
              </a:ext>
            </a:extLst>
          </p:cNvPr>
          <p:cNvSpPr txBox="1"/>
          <p:nvPr/>
        </p:nvSpPr>
        <p:spPr>
          <a:xfrm>
            <a:off x="8707603" y="3739616"/>
            <a:ext cx="2059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Déflationniste</a:t>
            </a:r>
            <a:endParaRPr lang="en-US" sz="16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C756AA2-C6D5-F1FE-C9C2-DEAB4DBC1EE1}"/>
              </a:ext>
            </a:extLst>
          </p:cNvPr>
          <p:cNvSpPr txBox="1"/>
          <p:nvPr/>
        </p:nvSpPr>
        <p:spPr>
          <a:xfrm>
            <a:off x="7400813" y="3709442"/>
            <a:ext cx="2110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Bitcoin BTC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CA0BAB9-20D6-2CFC-F2EA-3E028A8A506C}"/>
              </a:ext>
            </a:extLst>
          </p:cNvPr>
          <p:cNvSpPr txBox="1"/>
          <p:nvPr/>
        </p:nvSpPr>
        <p:spPr>
          <a:xfrm>
            <a:off x="7876996" y="4020840"/>
            <a:ext cx="82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2008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9861830-8F44-556A-64EE-E6B54CB8D23E}"/>
              </a:ext>
            </a:extLst>
          </p:cNvPr>
          <p:cNvSpPr txBox="1"/>
          <p:nvPr/>
        </p:nvSpPr>
        <p:spPr>
          <a:xfrm>
            <a:off x="8680166" y="4105439"/>
            <a:ext cx="3229889" cy="17706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 &lt;1%/an avec ~2% de pertes de clés/an</a:t>
            </a:r>
            <a:br>
              <a:rPr lang="fr-FR" sz="1400" dirty="0">
                <a:solidFill>
                  <a:schemeClr val="bg1"/>
                </a:solidFill>
              </a:rPr>
            </a:b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dirty="0">
                <a:solidFill>
                  <a:schemeClr val="bg1"/>
                </a:solidFill>
              </a:rPr>
              <a:t>- </a:t>
            </a:r>
            <a:r>
              <a:rPr lang="fr-FR" sz="1400" dirty="0" err="1">
                <a:solidFill>
                  <a:schemeClr val="bg1"/>
                </a:solidFill>
              </a:rPr>
              <a:t>Correlation</a:t>
            </a:r>
            <a:r>
              <a:rPr lang="fr-FR" sz="1400" dirty="0">
                <a:solidFill>
                  <a:schemeClr val="bg1"/>
                </a:solidFill>
              </a:rPr>
              <a:t> aux marchés (krach etc.)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Adoption rapide mais tracée/peu souveraine (banque-crypto CEX)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Création monétaire vers ceux qui </a:t>
            </a:r>
            <a:r>
              <a:rPr lang="fr-FR" sz="1400" dirty="0" err="1">
                <a:solidFill>
                  <a:schemeClr val="bg1"/>
                </a:solidFill>
              </a:rPr>
              <a:t>invest</a:t>
            </a:r>
            <a:r>
              <a:rPr lang="fr-FR" sz="1400" dirty="0">
                <a:solidFill>
                  <a:schemeClr val="bg1"/>
                </a:solidFill>
              </a:rPr>
              <a:t>. dans les "serveurs" (minage)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CDCDA63-6FCE-2874-DD58-AD2D9167B4F5}"/>
              </a:ext>
            </a:extLst>
          </p:cNvPr>
          <p:cNvSpPr txBox="1"/>
          <p:nvPr/>
        </p:nvSpPr>
        <p:spPr>
          <a:xfrm>
            <a:off x="6997594" y="1324368"/>
            <a:ext cx="3297516" cy="129397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&lt;2%/an avec ~2% de pertes de clés/an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Création avec n'importe quel PC (minage)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Intraçable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reste idem  Bitcoin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39E606E-0E72-AD0F-BBF8-C0ACA0D2AD97}"/>
              </a:ext>
            </a:extLst>
          </p:cNvPr>
          <p:cNvSpPr txBox="1"/>
          <p:nvPr/>
        </p:nvSpPr>
        <p:spPr>
          <a:xfrm>
            <a:off x="7683572" y="2713786"/>
            <a:ext cx="2059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Quasi-déflationniste</a:t>
            </a:r>
            <a:endParaRPr lang="en-US" sz="16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D2F464E-51EC-5B8E-3CE4-1C3E7970009D}"/>
              </a:ext>
            </a:extLst>
          </p:cNvPr>
          <p:cNvSpPr txBox="1"/>
          <p:nvPr/>
        </p:nvSpPr>
        <p:spPr>
          <a:xfrm>
            <a:off x="873048" y="1344522"/>
            <a:ext cx="3041729" cy="1532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- Inflationniste (&gt;10%/an)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</a:t>
            </a:r>
            <a:r>
              <a:rPr lang="fr-FR" sz="1400" dirty="0" err="1">
                <a:solidFill>
                  <a:schemeClr val="bg1"/>
                </a:solidFill>
              </a:rPr>
              <a:t>Décorrelé</a:t>
            </a:r>
            <a:r>
              <a:rPr lang="fr-FR" sz="1400" dirty="0">
                <a:solidFill>
                  <a:schemeClr val="bg1"/>
                </a:solidFill>
              </a:rPr>
              <a:t> des marchés €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donc krach-résistante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Adoption lente, long terme</a:t>
            </a: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- Création monétaire continue </a:t>
            </a:r>
            <a:r>
              <a:rPr lang="fr-FR" sz="1400" dirty="0" err="1">
                <a:solidFill>
                  <a:schemeClr val="bg1"/>
                </a:solidFill>
              </a:rPr>
              <a:t>directmt</a:t>
            </a:r>
            <a:r>
              <a:rPr lang="fr-FR" sz="1400" dirty="0">
                <a:solidFill>
                  <a:schemeClr val="bg1"/>
                </a:solidFill>
              </a:rPr>
              <a:t> dans les comptes parrainés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AE183F6-D6C5-DE6E-FF24-E6E395D797E3}"/>
              </a:ext>
            </a:extLst>
          </p:cNvPr>
          <p:cNvSpPr txBox="1"/>
          <p:nvPr/>
        </p:nvSpPr>
        <p:spPr>
          <a:xfrm>
            <a:off x="5792592" y="2429151"/>
            <a:ext cx="1253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Argent</a:t>
            </a:r>
            <a:endParaRPr lang="en-US" sz="2000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00465A6-B6F7-457C-3CEE-86DEADBEE54E}"/>
              </a:ext>
            </a:extLst>
          </p:cNvPr>
          <p:cNvSpPr/>
          <p:nvPr/>
        </p:nvSpPr>
        <p:spPr>
          <a:xfrm>
            <a:off x="6187280" y="2904560"/>
            <a:ext cx="162000" cy="163453"/>
          </a:xfrm>
          <a:prstGeom prst="ellipse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F9AE10-C8BC-25E3-22CC-1228C9DDA438}"/>
              </a:ext>
            </a:extLst>
          </p:cNvPr>
          <p:cNvSpPr txBox="1"/>
          <p:nvPr/>
        </p:nvSpPr>
        <p:spPr>
          <a:xfrm>
            <a:off x="1793579" y="5211413"/>
            <a:ext cx="71797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Ces moyens d'échanges souverains sont </a:t>
            </a:r>
            <a:r>
              <a:rPr lang="fr-FR" sz="2000" b="1" u="sng" dirty="0">
                <a:solidFill>
                  <a:schemeClr val="accent5">
                    <a:lumMod val="50000"/>
                  </a:schemeClr>
                </a:solidFill>
              </a:rPr>
              <a:t>complémentaires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 !</a:t>
            </a:r>
            <a:b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Ils doivent </a:t>
            </a:r>
            <a:r>
              <a:rPr lang="fr-FR" sz="2000" b="1" u="sng" dirty="0">
                <a:solidFill>
                  <a:schemeClr val="accent5">
                    <a:lumMod val="50000"/>
                  </a:schemeClr>
                </a:solidFill>
              </a:rPr>
              <a:t>cohabiter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 pour maximiser la résilience au chaos économique et aux CBDC</a:t>
            </a:r>
            <a:endParaRPr lang="en-US" sz="200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C43883D-4D63-5154-7617-877E674B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48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>
            <a:extLst>
              <a:ext uri="{FF2B5EF4-FFF2-40B4-BE49-F238E27FC236}">
                <a16:creationId xmlns:a16="http://schemas.microsoft.com/office/drawing/2014/main" id="{B194BCAF-FE22-22F7-A633-E7167BC2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836" y="2957027"/>
            <a:ext cx="288651" cy="2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ome Insulation Services Dublin | Complete Insulations">
            <a:extLst>
              <a:ext uri="{FF2B5EF4-FFF2-40B4-BE49-F238E27FC236}">
                <a16:creationId xmlns:a16="http://schemas.microsoft.com/office/drawing/2014/main" id="{7CC13BDB-95A3-4718-838A-3C8554227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0841" y="4143858"/>
            <a:ext cx="827939" cy="59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9405A27-2FF8-981F-34E0-F2F6AF9C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4" y="117414"/>
            <a:ext cx="3077931" cy="2921999"/>
          </a:xfrm>
        </p:spPr>
        <p:txBody>
          <a:bodyPr>
            <a:no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Cheminement</a:t>
            </a:r>
            <a:b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intellectuel sur le </a:t>
            </a:r>
            <a:r>
              <a:rPr lang="fr-FR" sz="2400" b="1" u="sng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moyen d'échange</a:t>
            </a:r>
            <a:b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fr-FR" sz="24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≠ épargne !)</a:t>
            </a:r>
            <a:br>
              <a:rPr lang="fr-FR" sz="24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 fur et à mesure de la compréhension du système financier, de sa corruption, de sa répression et finalement, du CBDC</a:t>
            </a:r>
            <a:endParaRPr lang="en-US" sz="2400" b="1" i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Logo, logos, monero icon - Free download on Iconfinder">
            <a:extLst>
              <a:ext uri="{FF2B5EF4-FFF2-40B4-BE49-F238E27FC236}">
                <a16:creationId xmlns:a16="http://schemas.microsoft.com/office/drawing/2014/main" id="{5A7607EB-B8DC-6C18-25D8-ECE4C029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08" y="1581202"/>
            <a:ext cx="756338" cy="7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A8278B3-49EA-2695-1D4C-F85551179765}"/>
              </a:ext>
            </a:extLst>
          </p:cNvPr>
          <p:cNvCxnSpPr>
            <a:cxnSpLocks/>
          </p:cNvCxnSpPr>
          <p:nvPr/>
        </p:nvCxnSpPr>
        <p:spPr>
          <a:xfrm>
            <a:off x="4304838" y="5375510"/>
            <a:ext cx="3537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80B168C-D8A6-2FD0-BAAD-20DDEE432623}"/>
              </a:ext>
            </a:extLst>
          </p:cNvPr>
          <p:cNvCxnSpPr>
            <a:cxnSpLocks/>
          </p:cNvCxnSpPr>
          <p:nvPr/>
        </p:nvCxnSpPr>
        <p:spPr>
          <a:xfrm>
            <a:off x="2548578" y="4757613"/>
            <a:ext cx="57243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FC5D23-321A-3C31-DBCF-DEFCDAAFEB5D}"/>
              </a:ext>
            </a:extLst>
          </p:cNvPr>
          <p:cNvCxnSpPr>
            <a:cxnSpLocks/>
          </p:cNvCxnSpPr>
          <p:nvPr/>
        </p:nvCxnSpPr>
        <p:spPr>
          <a:xfrm>
            <a:off x="4301445" y="2508754"/>
            <a:ext cx="2502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913898A-1941-95AA-CCD0-559590C24D31}"/>
              </a:ext>
            </a:extLst>
          </p:cNvPr>
          <p:cNvSpPr txBox="1"/>
          <p:nvPr/>
        </p:nvSpPr>
        <p:spPr>
          <a:xfrm>
            <a:off x="6740830" y="6047741"/>
            <a:ext cx="3923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i="1" dirty="0">
                <a:solidFill>
                  <a:schemeClr val="accent2">
                    <a:lumMod val="50000"/>
                  </a:schemeClr>
                </a:solidFill>
              </a:rPr>
              <a:t>"L'euro (numérique) c super </a:t>
            </a:r>
            <a:r>
              <a:rPr lang="fr-FR" sz="1800" i="1" dirty="0" err="1">
                <a:solidFill>
                  <a:schemeClr val="accent2">
                    <a:lumMod val="50000"/>
                  </a:schemeClr>
                </a:solidFill>
              </a:rPr>
              <a:t>pratik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1800" i="1" dirty="0">
                <a:solidFill>
                  <a:schemeClr val="accent2">
                    <a:lumMod val="50000"/>
                  </a:schemeClr>
                </a:solidFill>
              </a:rPr>
              <a:t>!"</a:t>
            </a:r>
          </a:p>
          <a:p>
            <a:pPr algn="ctr"/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"Moi je dis allons-y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koi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"</a:t>
            </a:r>
            <a:endParaRPr lang="fr-FR" sz="1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EF2C91-19EB-0701-E44A-0B00013D2045}"/>
              </a:ext>
            </a:extLst>
          </p:cNvPr>
          <p:cNvSpPr txBox="1"/>
          <p:nvPr/>
        </p:nvSpPr>
        <p:spPr>
          <a:xfrm>
            <a:off x="5574045" y="4915987"/>
            <a:ext cx="25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Pa</a:t>
            </a:r>
            <a:r>
              <a:rPr lang="fr-FR" sz="1800" b="1" dirty="0">
                <a:solidFill>
                  <a:schemeClr val="accent3">
                    <a:lumMod val="75000"/>
                  </a:schemeClr>
                </a:solidFill>
              </a:rPr>
              <a:t>r carte bancaire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9B43480-E7C4-FBCF-5E20-0662458EEC8B}"/>
              </a:ext>
            </a:extLst>
          </p:cNvPr>
          <p:cNvCxnSpPr>
            <a:cxnSpLocks/>
          </p:cNvCxnSpPr>
          <p:nvPr/>
        </p:nvCxnSpPr>
        <p:spPr>
          <a:xfrm>
            <a:off x="4310929" y="649723"/>
            <a:ext cx="1106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èche : haut 17">
            <a:extLst>
              <a:ext uri="{FF2B5EF4-FFF2-40B4-BE49-F238E27FC236}">
                <a16:creationId xmlns:a16="http://schemas.microsoft.com/office/drawing/2014/main" id="{67C4DFA2-984E-BCE3-55FF-5B2B7603E7F9}"/>
              </a:ext>
            </a:extLst>
          </p:cNvPr>
          <p:cNvSpPr/>
          <p:nvPr/>
        </p:nvSpPr>
        <p:spPr>
          <a:xfrm flipV="1">
            <a:off x="3879235" y="4782146"/>
            <a:ext cx="356731" cy="1876145"/>
          </a:xfrm>
          <a:prstGeom prst="up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rgbClr val="C00000"/>
              </a:gs>
            </a:gsLst>
            <a:lin ang="16200000" scaled="1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33D368-A25A-69E7-BD47-36F355D25009}"/>
              </a:ext>
            </a:extLst>
          </p:cNvPr>
          <p:cNvSpPr txBox="1"/>
          <p:nvPr/>
        </p:nvSpPr>
        <p:spPr>
          <a:xfrm>
            <a:off x="5530545" y="5487520"/>
            <a:ext cx="211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Pa</a:t>
            </a:r>
            <a:r>
              <a:rPr lang="fr-FR" sz="1800" b="1" dirty="0">
                <a:solidFill>
                  <a:schemeClr val="accent2"/>
                </a:solidFill>
              </a:rPr>
              <a:t>r tél sans contact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CD703F8-1B00-EBC7-1113-A93E61DB7C64}"/>
              </a:ext>
            </a:extLst>
          </p:cNvPr>
          <p:cNvSpPr txBox="1"/>
          <p:nvPr/>
        </p:nvSpPr>
        <p:spPr>
          <a:xfrm>
            <a:off x="5400873" y="5997502"/>
            <a:ext cx="134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fr-FR" sz="1800" b="1" dirty="0">
                <a:solidFill>
                  <a:schemeClr val="accent2">
                    <a:lumMod val="50000"/>
                  </a:schemeClr>
                </a:solidFill>
              </a:rPr>
              <a:t>ar puce</a:t>
            </a:r>
            <a:endParaRPr lang="en-US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AE51892-E726-F979-6867-1AA2B60A1C64}"/>
              </a:ext>
            </a:extLst>
          </p:cNvPr>
          <p:cNvCxnSpPr>
            <a:cxnSpLocks/>
          </p:cNvCxnSpPr>
          <p:nvPr/>
        </p:nvCxnSpPr>
        <p:spPr>
          <a:xfrm>
            <a:off x="4309015" y="5985627"/>
            <a:ext cx="2712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6359EF4-16EB-302D-2668-21DF9E9DEECA}"/>
              </a:ext>
            </a:extLst>
          </p:cNvPr>
          <p:cNvSpPr txBox="1"/>
          <p:nvPr/>
        </p:nvSpPr>
        <p:spPr>
          <a:xfrm>
            <a:off x="2424989" y="5778136"/>
            <a:ext cx="1415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C00000"/>
                </a:solidFill>
              </a:rPr>
              <a:t>€ CBDC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211EB8-7179-8C78-220A-48CDF8933543}"/>
              </a:ext>
            </a:extLst>
          </p:cNvPr>
          <p:cNvSpPr txBox="1"/>
          <p:nvPr/>
        </p:nvSpPr>
        <p:spPr>
          <a:xfrm>
            <a:off x="1391529" y="4469270"/>
            <a:ext cx="1415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2060"/>
                </a:solidFill>
              </a:rPr>
              <a:t>€uro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8623780-835D-535F-B06D-A269F37520BA}"/>
              </a:ext>
            </a:extLst>
          </p:cNvPr>
          <p:cNvSpPr txBox="1"/>
          <p:nvPr/>
        </p:nvSpPr>
        <p:spPr>
          <a:xfrm>
            <a:off x="2420410" y="5004365"/>
            <a:ext cx="1554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€ </a:t>
            </a:r>
            <a:r>
              <a:rPr lang="fr-FR" sz="2400" b="1" dirty="0">
                <a:solidFill>
                  <a:schemeClr val="accent2"/>
                </a:solidFill>
              </a:rPr>
              <a:t>(digital)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1391FC-2264-C55E-BC2A-536AF01C534F}"/>
              </a:ext>
            </a:extLst>
          </p:cNvPr>
          <p:cNvSpPr txBox="1"/>
          <p:nvPr/>
        </p:nvSpPr>
        <p:spPr>
          <a:xfrm>
            <a:off x="5255799" y="1683249"/>
            <a:ext cx="44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en-US" sz="28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EFD9CA7-253C-ADCB-968B-01FDE05C3843}"/>
              </a:ext>
            </a:extLst>
          </p:cNvPr>
          <p:cNvSpPr txBox="1"/>
          <p:nvPr/>
        </p:nvSpPr>
        <p:spPr>
          <a:xfrm>
            <a:off x="4672363" y="838278"/>
            <a:ext cx="39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en-US" sz="2400" dirty="0"/>
          </a:p>
        </p:txBody>
      </p:sp>
      <p:sp>
        <p:nvSpPr>
          <p:cNvPr id="17" name="Flèche : haut 16">
            <a:extLst>
              <a:ext uri="{FF2B5EF4-FFF2-40B4-BE49-F238E27FC236}">
                <a16:creationId xmlns:a16="http://schemas.microsoft.com/office/drawing/2014/main" id="{47F69E40-8FE4-0496-756E-B2254FBD76AC}"/>
              </a:ext>
            </a:extLst>
          </p:cNvPr>
          <p:cNvSpPr/>
          <p:nvPr/>
        </p:nvSpPr>
        <p:spPr>
          <a:xfrm>
            <a:off x="3880036" y="199709"/>
            <a:ext cx="356731" cy="4534154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AF83858-5D41-A596-9662-9A511E7F70E5}"/>
              </a:ext>
            </a:extLst>
          </p:cNvPr>
          <p:cNvCxnSpPr>
            <a:cxnSpLocks/>
          </p:cNvCxnSpPr>
          <p:nvPr/>
        </p:nvCxnSpPr>
        <p:spPr>
          <a:xfrm>
            <a:off x="4287640" y="1500251"/>
            <a:ext cx="200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D5F8B47-D3CE-F38C-E95E-4D3649B4149D}"/>
              </a:ext>
            </a:extLst>
          </p:cNvPr>
          <p:cNvCxnSpPr>
            <a:cxnSpLocks/>
          </p:cNvCxnSpPr>
          <p:nvPr/>
        </p:nvCxnSpPr>
        <p:spPr>
          <a:xfrm>
            <a:off x="4337565" y="3343835"/>
            <a:ext cx="2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5A8723D-F805-0284-9028-8AC333E9BCCA}"/>
              </a:ext>
            </a:extLst>
          </p:cNvPr>
          <p:cNvCxnSpPr>
            <a:cxnSpLocks/>
          </p:cNvCxnSpPr>
          <p:nvPr/>
        </p:nvCxnSpPr>
        <p:spPr>
          <a:xfrm>
            <a:off x="4313815" y="4131673"/>
            <a:ext cx="3528000" cy="10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A39F6AAC-CE77-5C38-033D-4C285757BC7F}"/>
              </a:ext>
            </a:extLst>
          </p:cNvPr>
          <p:cNvSpPr txBox="1"/>
          <p:nvPr/>
        </p:nvSpPr>
        <p:spPr>
          <a:xfrm>
            <a:off x="5641018" y="4257684"/>
            <a:ext cx="205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En espèces € (cash)</a:t>
            </a:r>
            <a:endParaRPr lang="en-US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EC014C-21B8-7338-CC7B-756C01D994A9}"/>
              </a:ext>
            </a:extLst>
          </p:cNvPr>
          <p:cNvSpPr txBox="1"/>
          <p:nvPr/>
        </p:nvSpPr>
        <p:spPr>
          <a:xfrm>
            <a:off x="9570897" y="3791242"/>
            <a:ext cx="24507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"Cryptos" – </a:t>
            </a:r>
            <a:r>
              <a:rPr lang="fr-FR" sz="1600" b="1" dirty="0" err="1">
                <a:solidFill>
                  <a:schemeClr val="accent5">
                    <a:lumMod val="50000"/>
                  </a:schemeClr>
                </a:solidFill>
              </a:rPr>
              <a:t>shitcoins</a:t>
            </a:r>
            <a:endParaRPr lang="fr-F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"</a:t>
            </a:r>
            <a:r>
              <a:rPr lang="fr-FR" sz="1400" b="1" dirty="0" err="1">
                <a:solidFill>
                  <a:schemeClr val="accent5">
                    <a:lumMod val="50000"/>
                  </a:schemeClr>
                </a:solidFill>
              </a:rPr>
              <a:t>securities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" – WEF coins</a:t>
            </a:r>
            <a:endParaRPr lang="en-US" sz="1400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2021CCC4-E377-3CC7-D700-F997F58DA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54" y="2606687"/>
            <a:ext cx="667083" cy="667083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0A32393E-19FE-17D4-E48B-C6B3CC66B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67" y="729873"/>
            <a:ext cx="687360" cy="68736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2F8187B4-D04D-11A5-A6BD-FA8B30EEA550}"/>
              </a:ext>
            </a:extLst>
          </p:cNvPr>
          <p:cNvSpPr txBox="1"/>
          <p:nvPr/>
        </p:nvSpPr>
        <p:spPr>
          <a:xfrm>
            <a:off x="5251918" y="780056"/>
            <a:ext cx="44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en-US" sz="28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F24C68A-C6A7-537B-0F06-831143E336C1}"/>
              </a:ext>
            </a:extLst>
          </p:cNvPr>
          <p:cNvSpPr txBox="1"/>
          <p:nvPr/>
        </p:nvSpPr>
        <p:spPr>
          <a:xfrm>
            <a:off x="5441645" y="2222947"/>
            <a:ext cx="12991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accent5">
                    <a:lumMod val="50000"/>
                  </a:schemeClr>
                </a:solidFill>
              </a:rPr>
              <a:t>+ tout CAI²</a:t>
            </a:r>
            <a:endParaRPr lang="en-US" sz="1600" i="1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D6E2E1-4332-FD4E-9F0C-73EEF5F5264A}"/>
              </a:ext>
            </a:extLst>
          </p:cNvPr>
          <p:cNvSpPr txBox="1"/>
          <p:nvPr/>
        </p:nvSpPr>
        <p:spPr>
          <a:xfrm>
            <a:off x="5665085" y="2854747"/>
            <a:ext cx="2925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Bitcoin 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et le mode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Lightning</a:t>
            </a:r>
            <a:endParaRPr lang="en-US" sz="18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B21A00-C8E1-CF6F-F770-C0D5C44927DA}"/>
              </a:ext>
            </a:extLst>
          </p:cNvPr>
          <p:cNvSpPr txBox="1"/>
          <p:nvPr/>
        </p:nvSpPr>
        <p:spPr>
          <a:xfrm>
            <a:off x="7325009" y="2180702"/>
            <a:ext cx="3010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"Réalise que le CBDC arrive, que le WEF existe, etc"</a:t>
            </a:r>
            <a:endParaRPr lang="en-US" sz="1800" i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1AAFEB0-A501-D487-89DA-C2BEC7BC16BA}"/>
              </a:ext>
            </a:extLst>
          </p:cNvPr>
          <p:cNvSpPr txBox="1"/>
          <p:nvPr/>
        </p:nvSpPr>
        <p:spPr>
          <a:xfrm>
            <a:off x="6745338" y="1702283"/>
            <a:ext cx="492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Bitcoin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+ </a:t>
            </a:r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privacy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 coin souverain  (</a:t>
            </a:r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MoE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 "rigide")</a:t>
            </a:r>
            <a:endParaRPr lang="en-US" sz="1800" dirty="0"/>
          </a:p>
        </p:txBody>
      </p:sp>
      <p:sp>
        <p:nvSpPr>
          <p:cNvPr id="59" name="Flèche : courbe vers la droite 58">
            <a:extLst>
              <a:ext uri="{FF2B5EF4-FFF2-40B4-BE49-F238E27FC236}">
                <a16:creationId xmlns:a16="http://schemas.microsoft.com/office/drawing/2014/main" id="{4AFCCA82-A587-88B5-61D5-8E8FCD85B9BB}"/>
              </a:ext>
            </a:extLst>
          </p:cNvPr>
          <p:cNvSpPr/>
          <p:nvPr/>
        </p:nvSpPr>
        <p:spPr>
          <a:xfrm rot="9817409">
            <a:off x="7023059" y="2108376"/>
            <a:ext cx="257018" cy="741727"/>
          </a:xfrm>
          <a:prstGeom prst="curvedRight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C918FD6-95AD-52AF-71F3-E87619839F6C}"/>
              </a:ext>
            </a:extLst>
          </p:cNvPr>
          <p:cNvSpPr txBox="1"/>
          <p:nvPr/>
        </p:nvSpPr>
        <p:spPr>
          <a:xfrm>
            <a:off x="6348146" y="735200"/>
            <a:ext cx="5218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5">
                    <a:lumMod val="50000"/>
                  </a:schemeClr>
                </a:solidFill>
              </a:rPr>
              <a:t>idem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 + combinaison avec monnaie "souple"  (June)</a:t>
            </a:r>
          </a:p>
          <a:p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"la mauvaise monnaie chasse la bonne"</a:t>
            </a:r>
            <a:endParaRPr lang="en-US" sz="1800" i="1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7971E27-D71F-D445-1C11-52260AC89CBF}"/>
              </a:ext>
            </a:extLst>
          </p:cNvPr>
          <p:cNvSpPr txBox="1"/>
          <p:nvPr/>
        </p:nvSpPr>
        <p:spPr>
          <a:xfrm>
            <a:off x="4608371" y="67260"/>
            <a:ext cx="683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...</a:t>
            </a:r>
            <a:endParaRPr lang="en-US" sz="28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FCCEC51-646E-8A18-1418-D3B41A7E25ED}"/>
              </a:ext>
            </a:extLst>
          </p:cNvPr>
          <p:cNvSpPr txBox="1"/>
          <p:nvPr/>
        </p:nvSpPr>
        <p:spPr>
          <a:xfrm>
            <a:off x="7326383" y="3534447"/>
            <a:ext cx="25878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authenticité difficile en pratique</a:t>
            </a:r>
            <a:br>
              <a:rPr lang="fr-FR" sz="14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Or : trop de densité de valeur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7076BBE-A79F-81A8-A6B8-492A1A533D36}"/>
              </a:ext>
            </a:extLst>
          </p:cNvPr>
          <p:cNvSpPr txBox="1"/>
          <p:nvPr/>
        </p:nvSpPr>
        <p:spPr>
          <a:xfrm>
            <a:off x="5383779" y="286969"/>
            <a:ext cx="6325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dépendra du niveau de crises, de la répression, de l'adoption naturelle</a:t>
            </a:r>
            <a:endParaRPr lang="en-US" sz="16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7F5BEC2-DD41-3C47-29A9-BCF0E38D334D}"/>
              </a:ext>
            </a:extLst>
          </p:cNvPr>
          <p:cNvSpPr txBox="1"/>
          <p:nvPr/>
        </p:nvSpPr>
        <p:spPr>
          <a:xfrm>
            <a:off x="3519477" y="4245133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1</a:t>
            </a:r>
            <a:endParaRPr lang="en-US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126F114C-BCC0-CF6E-ABF5-E81522F441B9}"/>
              </a:ext>
            </a:extLst>
          </p:cNvPr>
          <p:cNvSpPr txBox="1"/>
          <p:nvPr/>
        </p:nvSpPr>
        <p:spPr>
          <a:xfrm>
            <a:off x="3517424" y="3535358"/>
            <a:ext cx="47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2</a:t>
            </a:r>
            <a:endParaRPr lang="en-US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232E332-6090-3634-1BFB-1190D455E13C}"/>
              </a:ext>
            </a:extLst>
          </p:cNvPr>
          <p:cNvSpPr txBox="1"/>
          <p:nvPr/>
        </p:nvSpPr>
        <p:spPr>
          <a:xfrm>
            <a:off x="3518113" y="2759712"/>
            <a:ext cx="47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3</a:t>
            </a:r>
            <a:endParaRPr lang="en-US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DA29434-EFC1-26DB-4A6D-5D5F3D5E7730}"/>
              </a:ext>
            </a:extLst>
          </p:cNvPr>
          <p:cNvSpPr txBox="1"/>
          <p:nvPr/>
        </p:nvSpPr>
        <p:spPr>
          <a:xfrm>
            <a:off x="3525235" y="1840710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4</a:t>
            </a:r>
            <a:endParaRPr lang="en-US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20A34DD-069C-E134-E5B2-1E2FC002CA72}"/>
              </a:ext>
            </a:extLst>
          </p:cNvPr>
          <p:cNvSpPr txBox="1"/>
          <p:nvPr/>
        </p:nvSpPr>
        <p:spPr>
          <a:xfrm>
            <a:off x="3532859" y="879292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5</a:t>
            </a:r>
            <a:endParaRPr lang="en-US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2087C46-A318-9215-A548-E51A830DC6D0}"/>
              </a:ext>
            </a:extLst>
          </p:cNvPr>
          <p:cNvSpPr txBox="1"/>
          <p:nvPr/>
        </p:nvSpPr>
        <p:spPr>
          <a:xfrm>
            <a:off x="2795060" y="93349"/>
            <a:ext cx="1167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accent5">
                    <a:lumMod val="50000"/>
                  </a:schemeClr>
                </a:solidFill>
              </a:rPr>
              <a:t>Éveil</a:t>
            </a:r>
          </a:p>
          <a:p>
            <a:r>
              <a:rPr lang="fr-FR" b="1" i="1" dirty="0">
                <a:solidFill>
                  <a:schemeClr val="accent5">
                    <a:lumMod val="50000"/>
                  </a:schemeClr>
                </a:solidFill>
              </a:rPr>
              <a:t>citoyen</a:t>
            </a:r>
            <a:endParaRPr lang="en-US" sz="2000" b="1" i="1" dirty="0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4C09D246-B827-3F97-D102-CD76D7C374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6773" y="3552419"/>
            <a:ext cx="510038" cy="509176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22144CD2-F5DD-39C8-B3A3-1F31597AE6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84" b="95224" l="3881" r="98209">
                        <a14:foregroundMark x1="93433" y1="57612" x2="86866" y2="22985"/>
                        <a14:foregroundMark x1="91940" y1="59701" x2="98209" y2="39104"/>
                        <a14:foregroundMark x1="83881" y1="23582" x2="44776" y2="11642"/>
                        <a14:foregroundMark x1="65373" y1="14925" x2="37313" y2="8657"/>
                        <a14:foregroundMark x1="56119" y1="5970" x2="34627" y2="11343"/>
                        <a14:foregroundMark x1="61194" y1="6269" x2="15821" y2="18209"/>
                        <a14:foregroundMark x1="65373" y1="6269" x2="8358" y2="65672"/>
                        <a14:foregroundMark x1="8358" y1="65672" x2="12836" y2="76716"/>
                        <a14:foregroundMark x1="12239" y1="69851" x2="4776" y2="38507"/>
                        <a14:foregroundMark x1="4179" y1="38209" x2="56418" y2="88358"/>
                        <a14:foregroundMark x1="56418" y1="88358" x2="62090" y2="86567"/>
                        <a14:foregroundMark x1="69552" y1="69552" x2="38507" y2="93731"/>
                        <a14:foregroundMark x1="62388" y1="15224" x2="36418" y2="6269"/>
                        <a14:foregroundMark x1="66866" y1="12537" x2="34925" y2="3284"/>
                        <a14:foregroundMark x1="56418" y1="95224" x2="42090" y2="93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82" y="3404368"/>
            <a:ext cx="683798" cy="683798"/>
          </a:xfrm>
          <a:prstGeom prst="rect">
            <a:avLst/>
          </a:prstGeom>
        </p:spPr>
      </p:pic>
      <p:pic>
        <p:nvPicPr>
          <p:cNvPr id="1032" name="Picture 8" descr="What is a 'Shitcoin'? (2022 Update)">
            <a:extLst>
              <a:ext uri="{FF2B5EF4-FFF2-40B4-BE49-F238E27FC236}">
                <a16:creationId xmlns:a16="http://schemas.microsoft.com/office/drawing/2014/main" id="{7E8EA31A-8405-DA4D-E08E-6BCABE7A8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069" y="3247051"/>
            <a:ext cx="567045" cy="6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AD4536D1-E54C-027C-3485-2963218079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3000" l="3158" r="90526">
                        <a14:foregroundMark x1="56842" y1="26000" x2="26316" y2="75000"/>
                        <a14:foregroundMark x1="43158" y1="29000" x2="27368" y2="78000"/>
                        <a14:foregroundMark x1="31579" y1="29000" x2="18947" y2="77000"/>
                        <a14:foregroundMark x1="7368" y1="47000" x2="3158" y2="57000"/>
                        <a14:foregroundMark x1="36842" y1="84000" x2="60000" y2="93000"/>
                        <a14:foregroundMark x1="90526" y1="59000" x2="90526" y2="45000"/>
                        <a14:foregroundMark x1="74737" y1="39000" x2="31579" y2="73000"/>
                        <a14:foregroundMark x1="31579" y1="73000" x2="31579" y2="73000"/>
                        <a14:foregroundMark x1="73684" y1="57000" x2="31579" y2="80000"/>
                        <a14:foregroundMark x1="70526" y1="34000" x2="47368" y2="12000"/>
                        <a14:foregroundMark x1="56842" y1="14000" x2="44211" y2="12000"/>
                        <a14:foregroundMark x1="56842" y1="14000" x2="44211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616" y="3263615"/>
            <a:ext cx="479289" cy="504514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0239175B-D450-FB78-5668-004912CF2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1" y="1659870"/>
            <a:ext cx="667083" cy="667083"/>
          </a:xfrm>
          <a:prstGeom prst="rect">
            <a:avLst/>
          </a:prstGeom>
        </p:spPr>
      </p:pic>
      <p:pic>
        <p:nvPicPr>
          <p:cNvPr id="1030" name="Picture 6" descr="Ethereum png images | PNGWing">
            <a:extLst>
              <a:ext uri="{FF2B5EF4-FFF2-40B4-BE49-F238E27FC236}">
                <a16:creationId xmlns:a16="http://schemas.microsoft.com/office/drawing/2014/main" id="{53EA4145-D6D9-1D03-144E-272F1C29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9" b="97500" l="4348" r="98261">
                        <a14:foregroundMark x1="32283" y1="26304" x2="18587" y2="64130"/>
                        <a14:foregroundMark x1="67391" y1="71739" x2="39348" y2="83261"/>
                        <a14:foregroundMark x1="16413" y1="64130" x2="66196" y2="87609"/>
                        <a14:foregroundMark x1="66196" y1="87609" x2="67391" y2="87609"/>
                        <a14:foregroundMark x1="87609" y1="53152" x2="46522" y2="93152"/>
                        <a14:foregroundMark x1="88152" y1="71739" x2="50652" y2="21087"/>
                        <a14:foregroundMark x1="50652" y1="21087" x2="17500" y2="64130"/>
                        <a14:foregroundMark x1="65652" y1="23043" x2="11413" y2="61848"/>
                        <a14:foregroundMark x1="11413" y1="61848" x2="13152" y2="64674"/>
                        <a14:foregroundMark x1="73370" y1="34457" x2="44891" y2="18043"/>
                        <a14:foregroundMark x1="78804" y1="59674" x2="69022" y2="13152"/>
                        <a14:foregroundMark x1="86522" y1="61848" x2="76087" y2="17500"/>
                        <a14:foregroundMark x1="84348" y1="68478" x2="78804" y2="18587"/>
                        <a14:foregroundMark x1="92500" y1="63587" x2="81087" y2="23043"/>
                        <a14:foregroundMark x1="65109" y1="17283" x2="9239" y2="47391"/>
                        <a14:foregroundMark x1="9239" y1="47391" x2="9239" y2="47391"/>
                        <a14:foregroundMark x1="28696" y1="14239" x2="11739" y2="66522"/>
                        <a14:foregroundMark x1="27609" y1="22717" x2="25978" y2="95000"/>
                        <a14:foregroundMark x1="25978" y1="95000" x2="54239" y2="97500"/>
                        <a14:foregroundMark x1="14239" y1="58043" x2="73804" y2="59783"/>
                        <a14:foregroundMark x1="73804" y1="59783" x2="76630" y2="55870"/>
                        <a14:foregroundMark x1="80217" y1="63587" x2="55870" y2="93152"/>
                        <a14:foregroundMark x1="58043" y1="89239" x2="91739" y2="44130"/>
                        <a14:foregroundMark x1="91413" y1="37283" x2="63261" y2="83043"/>
                        <a14:foregroundMark x1="63261" y1="94783" x2="98261" y2="43261"/>
                        <a14:foregroundMark x1="95870" y1="34239" x2="61630" y2="217"/>
                        <a14:foregroundMark x1="10109" y1="29348" x2="4348" y2="70978"/>
                        <a14:foregroundMark x1="46522" y1="72609" x2="29565" y2="49565"/>
                        <a14:foregroundMark x1="50326" y1="78370" x2="29239" y2="49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003" y="3287353"/>
            <a:ext cx="460430" cy="46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ZoneTexte 101">
            <a:extLst>
              <a:ext uri="{FF2B5EF4-FFF2-40B4-BE49-F238E27FC236}">
                <a16:creationId xmlns:a16="http://schemas.microsoft.com/office/drawing/2014/main" id="{4246D4E7-3B0C-FA01-A4A0-3F54BB6EC82F}"/>
              </a:ext>
            </a:extLst>
          </p:cNvPr>
          <p:cNvSpPr txBox="1"/>
          <p:nvPr/>
        </p:nvSpPr>
        <p:spPr>
          <a:xfrm>
            <a:off x="5728087" y="3535358"/>
            <a:ext cx="165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Pièces d'argent</a:t>
            </a:r>
            <a:endParaRPr lang="en-US" sz="1800" dirty="0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12C9B52D-2563-F537-3E51-4EC0B913BBC6}"/>
              </a:ext>
            </a:extLst>
          </p:cNvPr>
          <p:cNvCxnSpPr>
            <a:cxnSpLocks/>
          </p:cNvCxnSpPr>
          <p:nvPr/>
        </p:nvCxnSpPr>
        <p:spPr>
          <a:xfrm>
            <a:off x="10062810" y="3273770"/>
            <a:ext cx="1602609" cy="10385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AutoShape 14" descr="Afficher l’image source">
            <a:extLst>
              <a:ext uri="{FF2B5EF4-FFF2-40B4-BE49-F238E27FC236}">
                <a16:creationId xmlns:a16="http://schemas.microsoft.com/office/drawing/2014/main" id="{69BB0FE7-2DAB-603F-B04C-6D325515B3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39346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5D3AE12E-693C-5049-20E4-E7CCFE1795C8}"/>
              </a:ext>
            </a:extLst>
          </p:cNvPr>
          <p:cNvSpPr txBox="1"/>
          <p:nvPr/>
        </p:nvSpPr>
        <p:spPr>
          <a:xfrm flipH="1">
            <a:off x="3524431" y="164641"/>
            <a:ext cx="292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6</a:t>
            </a:r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1DB0E617-6E41-2E7A-D317-7D558AF20918}"/>
              </a:ext>
            </a:extLst>
          </p:cNvPr>
          <p:cNvSpPr txBox="1"/>
          <p:nvPr/>
        </p:nvSpPr>
        <p:spPr>
          <a:xfrm>
            <a:off x="8450451" y="4603266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100% des gens</a:t>
            </a:r>
            <a:endParaRPr lang="en-US" sz="1400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0FB8DDAF-936F-6FAD-253B-F6ADD2003A8C}"/>
              </a:ext>
            </a:extLst>
          </p:cNvPr>
          <p:cNvSpPr txBox="1"/>
          <p:nvPr/>
        </p:nvSpPr>
        <p:spPr>
          <a:xfrm>
            <a:off x="7708226" y="4946087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70% ?</a:t>
            </a:r>
            <a:endParaRPr lang="en-US" sz="1400" dirty="0"/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91775BAD-BCE5-0A4E-8DB2-837B6ABA0BD7}"/>
              </a:ext>
            </a:extLst>
          </p:cNvPr>
          <p:cNvSpPr txBox="1"/>
          <p:nvPr/>
        </p:nvSpPr>
        <p:spPr>
          <a:xfrm>
            <a:off x="7627582" y="5530704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30% ?</a:t>
            </a:r>
            <a:endParaRPr lang="en-US" sz="1400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E593DC02-7C9B-EB69-EDA1-6112B7FC253D}"/>
              </a:ext>
            </a:extLst>
          </p:cNvPr>
          <p:cNvSpPr txBox="1"/>
          <p:nvPr/>
        </p:nvSpPr>
        <p:spPr>
          <a:xfrm>
            <a:off x="7764058" y="4285706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30% ?</a:t>
            </a:r>
            <a:endParaRPr lang="en-US" sz="1400" dirty="0"/>
          </a:p>
        </p:txBody>
      </p:sp>
      <p:pic>
        <p:nvPicPr>
          <p:cNvPr id="124" name="Picture 6" descr="Visa Debit Cards | Visa">
            <a:extLst>
              <a:ext uri="{FF2B5EF4-FFF2-40B4-BE49-F238E27FC236}">
                <a16:creationId xmlns:a16="http://schemas.microsoft.com/office/drawing/2014/main" id="{FC61FED6-1E36-B542-570E-018AC12E2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7718" y="4854189"/>
            <a:ext cx="697481" cy="4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DA025241-8D79-4DAB-09C8-06AE1CBCC982}"/>
              </a:ext>
            </a:extLst>
          </p:cNvPr>
          <p:cNvGrpSpPr/>
          <p:nvPr/>
        </p:nvGrpSpPr>
        <p:grpSpPr>
          <a:xfrm>
            <a:off x="4881655" y="5404966"/>
            <a:ext cx="293071" cy="537308"/>
            <a:chOff x="10356764" y="5188827"/>
            <a:chExt cx="542702" cy="992028"/>
          </a:xfrm>
        </p:grpSpPr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8824A2CF-79DD-7B5D-6E6B-C04FEB20B391}"/>
                </a:ext>
              </a:extLst>
            </p:cNvPr>
            <p:cNvGrpSpPr/>
            <p:nvPr/>
          </p:nvGrpSpPr>
          <p:grpSpPr>
            <a:xfrm>
              <a:off x="10356764" y="5188827"/>
              <a:ext cx="542702" cy="992028"/>
              <a:chOff x="10818185" y="3372935"/>
              <a:chExt cx="542702" cy="992028"/>
            </a:xfrm>
          </p:grpSpPr>
          <p:pic>
            <p:nvPicPr>
              <p:cNvPr id="1024" name="Image 1023">
                <a:extLst>
                  <a:ext uri="{FF2B5EF4-FFF2-40B4-BE49-F238E27FC236}">
                    <a16:creationId xmlns:a16="http://schemas.microsoft.com/office/drawing/2014/main" id="{A2853EE8-24FC-28B6-932F-10FDC62FD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3372935"/>
                <a:ext cx="542702" cy="875216"/>
              </a:xfrm>
              <a:prstGeom prst="rect">
                <a:avLst/>
              </a:prstGeom>
            </p:spPr>
          </p:pic>
          <p:pic>
            <p:nvPicPr>
              <p:cNvPr id="1025" name="Image 1024">
                <a:extLst>
                  <a:ext uri="{FF2B5EF4-FFF2-40B4-BE49-F238E27FC236}">
                    <a16:creationId xmlns:a16="http://schemas.microsoft.com/office/drawing/2014/main" id="{D52FBE32-146A-E157-F002-DC775366B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4058137"/>
                <a:ext cx="542702" cy="306826"/>
              </a:xfrm>
              <a:prstGeom prst="rect">
                <a:avLst/>
              </a:prstGeom>
            </p:spPr>
          </p:pic>
        </p:grpSp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0F779339-0346-60D5-1134-A16ACF554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69730" y="5611035"/>
              <a:ext cx="316769" cy="175828"/>
            </a:xfrm>
            <a:prstGeom prst="rect">
              <a:avLst/>
            </a:prstGeom>
          </p:spPr>
        </p:pic>
      </p:grpSp>
      <p:pic>
        <p:nvPicPr>
          <p:cNvPr id="1027" name="Image 1026">
            <a:extLst>
              <a:ext uri="{FF2B5EF4-FFF2-40B4-BE49-F238E27FC236}">
                <a16:creationId xmlns:a16="http://schemas.microsoft.com/office/drawing/2014/main" id="{8353CF3F-9091-E872-CE02-9A4510CC020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0841" y="6072536"/>
            <a:ext cx="880599" cy="649839"/>
          </a:xfrm>
          <a:prstGeom prst="rect">
            <a:avLst/>
          </a:prstGeom>
        </p:spPr>
      </p:pic>
      <p:sp>
        <p:nvSpPr>
          <p:cNvPr id="1031" name="ZoneTexte 1030">
            <a:extLst>
              <a:ext uri="{FF2B5EF4-FFF2-40B4-BE49-F238E27FC236}">
                <a16:creationId xmlns:a16="http://schemas.microsoft.com/office/drawing/2014/main" id="{CFD599A8-00D2-9ED7-F57B-6AA15C3EB3BB}"/>
              </a:ext>
            </a:extLst>
          </p:cNvPr>
          <p:cNvSpPr txBox="1"/>
          <p:nvPr/>
        </p:nvSpPr>
        <p:spPr>
          <a:xfrm>
            <a:off x="2725404" y="6375479"/>
            <a:ext cx="116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rgbClr val="C00000"/>
                </a:solidFill>
              </a:rPr>
              <a:t>Dystopie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1035" name="Connecteur droit 1034">
            <a:extLst>
              <a:ext uri="{FF2B5EF4-FFF2-40B4-BE49-F238E27FC236}">
                <a16:creationId xmlns:a16="http://schemas.microsoft.com/office/drawing/2014/main" id="{BF38BDF5-31B2-8863-8AFD-8D3660C2EC81}"/>
              </a:ext>
            </a:extLst>
          </p:cNvPr>
          <p:cNvCxnSpPr>
            <a:cxnSpLocks/>
          </p:cNvCxnSpPr>
          <p:nvPr/>
        </p:nvCxnSpPr>
        <p:spPr>
          <a:xfrm flipV="1">
            <a:off x="10104603" y="3237444"/>
            <a:ext cx="1198309" cy="104578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1" name="ZoneTexte 1040">
            <a:extLst>
              <a:ext uri="{FF2B5EF4-FFF2-40B4-BE49-F238E27FC236}">
                <a16:creationId xmlns:a16="http://schemas.microsoft.com/office/drawing/2014/main" id="{682E913A-2397-759E-BDCF-031AB496C78F}"/>
              </a:ext>
            </a:extLst>
          </p:cNvPr>
          <p:cNvSpPr txBox="1"/>
          <p:nvPr/>
        </p:nvSpPr>
        <p:spPr>
          <a:xfrm>
            <a:off x="142294" y="3084248"/>
            <a:ext cx="32504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Objectif dépenses usuelles</a:t>
            </a:r>
          </a:p>
          <a:p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Boulangerie, habillement...</a:t>
            </a:r>
          </a:p>
          <a:p>
            <a:b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@SortieDeBanque – V1.1 Mai24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2" name="ZoneTexte 1041">
            <a:extLst>
              <a:ext uri="{FF2B5EF4-FFF2-40B4-BE49-F238E27FC236}">
                <a16:creationId xmlns:a16="http://schemas.microsoft.com/office/drawing/2014/main" id="{6FF116F0-270A-D6E2-E96C-9E64BCF4385A}"/>
              </a:ext>
            </a:extLst>
          </p:cNvPr>
          <p:cNvSpPr txBox="1"/>
          <p:nvPr/>
        </p:nvSpPr>
        <p:spPr>
          <a:xfrm>
            <a:off x="5335828" y="6243287"/>
            <a:ext cx="1960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2">
                    <a:lumMod val="50000"/>
                  </a:schemeClr>
                </a:solidFill>
              </a:rPr>
              <a:t>Par scan facial..</a:t>
            </a:r>
            <a:endParaRPr lang="en-US" sz="1600" dirty="0"/>
          </a:p>
        </p:txBody>
      </p:sp>
      <p:sp>
        <p:nvSpPr>
          <p:cNvPr id="1043" name="ZoneTexte 1042">
            <a:extLst>
              <a:ext uri="{FF2B5EF4-FFF2-40B4-BE49-F238E27FC236}">
                <a16:creationId xmlns:a16="http://schemas.microsoft.com/office/drawing/2014/main" id="{9E284C5B-B23B-482D-B79D-8F3ED5BE1BE7}"/>
              </a:ext>
            </a:extLst>
          </p:cNvPr>
          <p:cNvSpPr txBox="1"/>
          <p:nvPr/>
        </p:nvSpPr>
        <p:spPr>
          <a:xfrm>
            <a:off x="5424623" y="6487335"/>
            <a:ext cx="13456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 dirty="0">
                <a:solidFill>
                  <a:schemeClr val="accent2">
                    <a:lumMod val="50000"/>
                  </a:schemeClr>
                </a:solidFill>
              </a:rPr>
              <a:t>Par iris......</a:t>
            </a:r>
            <a:endParaRPr lang="en-US" sz="15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EDAF4B-7FE4-0791-D97C-4DBCF111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8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716998-3189-9963-3F0F-38CDB7AD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78257" cy="457835"/>
          </a:xfrm>
        </p:spPr>
        <p:txBody>
          <a:bodyPr>
            <a:noAutofit/>
          </a:bodyPr>
          <a:lstStyle/>
          <a:p>
            <a:r>
              <a:rPr lang="fr-FR" sz="3600" dirty="0"/>
              <a:t>Destruction du cash – effet ciseaux </a:t>
            </a:r>
            <a:r>
              <a:rPr lang="fr-FR" sz="3200" b="1" i="0" dirty="0">
                <a:effectLst/>
                <a:latin typeface="Inter"/>
              </a:rPr>
              <a:t>⚠️</a:t>
            </a:r>
            <a:endParaRPr lang="en-US" sz="3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5651A3-5106-DEEE-3B4A-1D624BC78922}"/>
              </a:ext>
            </a:extLst>
          </p:cNvPr>
          <p:cNvSpPr txBox="1"/>
          <p:nvPr/>
        </p:nvSpPr>
        <p:spPr>
          <a:xfrm>
            <a:off x="1282887" y="1312598"/>
            <a:ext cx="1689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2002</a:t>
            </a:r>
          </a:p>
          <a:p>
            <a:pPr algn="ctr"/>
            <a:r>
              <a:rPr lang="fr-FR" sz="2000" b="1" dirty="0">
                <a:solidFill>
                  <a:prstClr val="black"/>
                </a:solidFill>
                <a:latin typeface="Calibri" panose="020F0502020204030204"/>
              </a:rPr>
              <a:t>Billets initiaux</a:t>
            </a:r>
            <a:endParaRPr lang="en-US" sz="2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679906-9DA1-0361-F38F-12BEDE1DB3F5}"/>
              </a:ext>
            </a:extLst>
          </p:cNvPr>
          <p:cNvSpPr txBox="1"/>
          <p:nvPr/>
        </p:nvSpPr>
        <p:spPr>
          <a:xfrm>
            <a:off x="5251715" y="1310080"/>
            <a:ext cx="2211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2013</a:t>
            </a:r>
            <a:br>
              <a:rPr lang="fr-FR" sz="2800" dirty="0"/>
            </a:br>
            <a:r>
              <a:rPr lang="fr-FR" sz="2000" b="1" dirty="0"/>
              <a:t>Série "Europe"</a:t>
            </a:r>
            <a:endParaRPr lang="en-US" sz="28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32DD77-0999-7DDC-B0BB-0921693ADB15}"/>
              </a:ext>
            </a:extLst>
          </p:cNvPr>
          <p:cNvSpPr txBox="1"/>
          <p:nvPr/>
        </p:nvSpPr>
        <p:spPr>
          <a:xfrm>
            <a:off x="870857" y="76783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hlinkClick r:id="rId2"/>
              </a:rPr>
              <a:t>fr.wikipedia.org/wiki/Euro</a:t>
            </a:r>
            <a:endParaRPr lang="en-US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77DA4E-9D3F-CB0E-1FCE-CAFE281CAD62}"/>
              </a:ext>
            </a:extLst>
          </p:cNvPr>
          <p:cNvSpPr txBox="1"/>
          <p:nvPr/>
        </p:nvSpPr>
        <p:spPr>
          <a:xfrm>
            <a:off x="9117960" y="1318589"/>
            <a:ext cx="2581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50000"/>
                  </a:schemeClr>
                </a:solidFill>
              </a:rPr>
              <a:t>2024</a:t>
            </a:r>
            <a:br>
              <a:rPr lang="fr-FR" sz="2000" dirty="0"/>
            </a:br>
            <a:r>
              <a:rPr lang="fr-FR" sz="2000" b="1" dirty="0">
                <a:solidFill>
                  <a:srgbClr val="C00000"/>
                </a:solidFill>
              </a:rPr>
              <a:t>Ce qui sort des DAB !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032" name="Picture 8" descr="Euro — Wikipédia">
            <a:extLst>
              <a:ext uri="{FF2B5EF4-FFF2-40B4-BE49-F238E27FC236}">
                <a16:creationId xmlns:a16="http://schemas.microsoft.com/office/drawing/2014/main" id="{4D26B7AC-E3D9-9DB8-9B1D-B81084060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93" y="2240521"/>
            <a:ext cx="3196293" cy="24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Euro — Wikipédia">
            <a:extLst>
              <a:ext uri="{FF2B5EF4-FFF2-40B4-BE49-F238E27FC236}">
                <a16:creationId xmlns:a16="http://schemas.microsoft.com/office/drawing/2014/main" id="{64EB59D0-AC2A-B640-73A8-37C2EDE2F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09011" y="2256342"/>
            <a:ext cx="3196293" cy="15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E3E62E93-3C78-1FDB-6C94-F9664B594E17}"/>
              </a:ext>
            </a:extLst>
          </p:cNvPr>
          <p:cNvGrpSpPr/>
          <p:nvPr/>
        </p:nvGrpSpPr>
        <p:grpSpPr>
          <a:xfrm>
            <a:off x="580970" y="2192282"/>
            <a:ext cx="3403699" cy="3621947"/>
            <a:chOff x="413558" y="2430510"/>
            <a:chExt cx="3403699" cy="3621947"/>
          </a:xfrm>
        </p:grpSpPr>
        <p:pic>
          <p:nvPicPr>
            <p:cNvPr id="1028" name="Picture 4" descr="Lot de 7 Billets Spécimens EUROS Fantaisie Échantillon FRANCE ...">
              <a:extLst>
                <a:ext uri="{FF2B5EF4-FFF2-40B4-BE49-F238E27FC236}">
                  <a16:creationId xmlns:a16="http://schemas.microsoft.com/office/drawing/2014/main" id="{2E14A7D3-7A7A-4258-8F2B-95CFEB747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58" y="2430510"/>
              <a:ext cx="3254474" cy="3503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01E7B0-D141-4CA6-56FF-1AB7179282BA}"/>
                </a:ext>
              </a:extLst>
            </p:cNvPr>
            <p:cNvSpPr/>
            <p:nvPr/>
          </p:nvSpPr>
          <p:spPr>
            <a:xfrm>
              <a:off x="3106057" y="5747657"/>
              <a:ext cx="711200" cy="3048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B477B010-F4E1-5508-4981-CEE627DCE05E}"/>
              </a:ext>
            </a:extLst>
          </p:cNvPr>
          <p:cNvSpPr/>
          <p:nvPr/>
        </p:nvSpPr>
        <p:spPr>
          <a:xfrm>
            <a:off x="870856" y="5564410"/>
            <a:ext cx="10740174" cy="1064989"/>
          </a:xfrm>
          <a:custGeom>
            <a:avLst/>
            <a:gdLst>
              <a:gd name="connsiteX0" fmla="*/ 0 w 10972800"/>
              <a:gd name="connsiteY0" fmla="*/ 1001486 h 1001486"/>
              <a:gd name="connsiteX1" fmla="*/ 4847772 w 10972800"/>
              <a:gd name="connsiteY1" fmla="*/ 870857 h 1001486"/>
              <a:gd name="connsiteX2" fmla="*/ 8984343 w 10972800"/>
              <a:gd name="connsiteY2" fmla="*/ 406400 h 1001486"/>
              <a:gd name="connsiteX3" fmla="*/ 10972800 w 10972800"/>
              <a:gd name="connsiteY3" fmla="*/ 0 h 1001486"/>
              <a:gd name="connsiteX0" fmla="*/ 0 w 11107698"/>
              <a:gd name="connsiteY0" fmla="*/ 1028638 h 1028638"/>
              <a:gd name="connsiteX1" fmla="*/ 4847772 w 11107698"/>
              <a:gd name="connsiteY1" fmla="*/ 898009 h 1028638"/>
              <a:gd name="connsiteX2" fmla="*/ 8984343 w 11107698"/>
              <a:gd name="connsiteY2" fmla="*/ 433552 h 1028638"/>
              <a:gd name="connsiteX3" fmla="*/ 10972800 w 11107698"/>
              <a:gd name="connsiteY3" fmla="*/ 27152 h 1028638"/>
              <a:gd name="connsiteX4" fmla="*/ 10927443 w 11107698"/>
              <a:gd name="connsiteY4" fmla="*/ 38042 h 1028638"/>
              <a:gd name="connsiteX0" fmla="*/ 0 w 11104867"/>
              <a:gd name="connsiteY0" fmla="*/ 1004603 h 1004603"/>
              <a:gd name="connsiteX1" fmla="*/ 4847772 w 11104867"/>
              <a:gd name="connsiteY1" fmla="*/ 873974 h 1004603"/>
              <a:gd name="connsiteX2" fmla="*/ 8984343 w 11104867"/>
              <a:gd name="connsiteY2" fmla="*/ 409517 h 1004603"/>
              <a:gd name="connsiteX3" fmla="*/ 10972800 w 11104867"/>
              <a:gd name="connsiteY3" fmla="*/ 3117 h 1004603"/>
              <a:gd name="connsiteX4" fmla="*/ 10914743 w 11104867"/>
              <a:gd name="connsiteY4" fmla="*/ 941107 h 1004603"/>
              <a:gd name="connsiteX0" fmla="*/ 0 w 10973309"/>
              <a:gd name="connsiteY0" fmla="*/ 1001486 h 1001486"/>
              <a:gd name="connsiteX1" fmla="*/ 4847772 w 10973309"/>
              <a:gd name="connsiteY1" fmla="*/ 870857 h 1001486"/>
              <a:gd name="connsiteX2" fmla="*/ 8984343 w 10973309"/>
              <a:gd name="connsiteY2" fmla="*/ 406400 h 1001486"/>
              <a:gd name="connsiteX3" fmla="*/ 10972800 w 10973309"/>
              <a:gd name="connsiteY3" fmla="*/ 0 h 1001486"/>
              <a:gd name="connsiteX4" fmla="*/ 10914743 w 10973309"/>
              <a:gd name="connsiteY4" fmla="*/ 937990 h 1001486"/>
              <a:gd name="connsiteX0" fmla="*/ 0 w 10982449"/>
              <a:gd name="connsiteY0" fmla="*/ 1001486 h 1001486"/>
              <a:gd name="connsiteX1" fmla="*/ 4847772 w 10982449"/>
              <a:gd name="connsiteY1" fmla="*/ 870857 h 1001486"/>
              <a:gd name="connsiteX2" fmla="*/ 8984343 w 10982449"/>
              <a:gd name="connsiteY2" fmla="*/ 406400 h 1001486"/>
              <a:gd name="connsiteX3" fmla="*/ 10972800 w 10982449"/>
              <a:gd name="connsiteY3" fmla="*/ 0 h 1001486"/>
              <a:gd name="connsiteX4" fmla="*/ 10978243 w 10982449"/>
              <a:gd name="connsiteY4" fmla="*/ 899890 h 1001486"/>
              <a:gd name="connsiteX0" fmla="*/ 0 w 10980705"/>
              <a:gd name="connsiteY0" fmla="*/ 1001486 h 1001486"/>
              <a:gd name="connsiteX1" fmla="*/ 4847772 w 10980705"/>
              <a:gd name="connsiteY1" fmla="*/ 870857 h 1001486"/>
              <a:gd name="connsiteX2" fmla="*/ 8984343 w 10980705"/>
              <a:gd name="connsiteY2" fmla="*/ 406400 h 1001486"/>
              <a:gd name="connsiteX3" fmla="*/ 10972800 w 10980705"/>
              <a:gd name="connsiteY3" fmla="*/ 0 h 1001486"/>
              <a:gd name="connsiteX4" fmla="*/ 10978243 w 10980705"/>
              <a:gd name="connsiteY4" fmla="*/ 899890 h 1001486"/>
              <a:gd name="connsiteX0" fmla="*/ 0 w 10980705"/>
              <a:gd name="connsiteY0" fmla="*/ 1001486 h 1001486"/>
              <a:gd name="connsiteX1" fmla="*/ 4847772 w 10980705"/>
              <a:gd name="connsiteY1" fmla="*/ 870857 h 1001486"/>
              <a:gd name="connsiteX2" fmla="*/ 8984343 w 10980705"/>
              <a:gd name="connsiteY2" fmla="*/ 406400 h 1001486"/>
              <a:gd name="connsiteX3" fmla="*/ 10972800 w 10980705"/>
              <a:gd name="connsiteY3" fmla="*/ 0 h 1001486"/>
              <a:gd name="connsiteX4" fmla="*/ 10978243 w 10980705"/>
              <a:gd name="connsiteY4" fmla="*/ 899890 h 1001486"/>
              <a:gd name="connsiteX5" fmla="*/ 10940144 w 10980705"/>
              <a:gd name="connsiteY5" fmla="*/ 899889 h 1001486"/>
              <a:gd name="connsiteX0" fmla="*/ 0 w 10980705"/>
              <a:gd name="connsiteY0" fmla="*/ 1001486 h 1028153"/>
              <a:gd name="connsiteX1" fmla="*/ 4847772 w 10980705"/>
              <a:gd name="connsiteY1" fmla="*/ 870857 h 1028153"/>
              <a:gd name="connsiteX2" fmla="*/ 8984343 w 10980705"/>
              <a:gd name="connsiteY2" fmla="*/ 406400 h 1028153"/>
              <a:gd name="connsiteX3" fmla="*/ 10972800 w 10980705"/>
              <a:gd name="connsiteY3" fmla="*/ 0 h 1028153"/>
              <a:gd name="connsiteX4" fmla="*/ 10978243 w 10980705"/>
              <a:gd name="connsiteY4" fmla="*/ 899890 h 1028153"/>
              <a:gd name="connsiteX5" fmla="*/ 8527144 w 10980705"/>
              <a:gd name="connsiteY5" fmla="*/ 1026889 h 1028153"/>
              <a:gd name="connsiteX0" fmla="*/ 0 w 10980705"/>
              <a:gd name="connsiteY0" fmla="*/ 1001486 h 1026889"/>
              <a:gd name="connsiteX1" fmla="*/ 4847772 w 10980705"/>
              <a:gd name="connsiteY1" fmla="*/ 870857 h 1026889"/>
              <a:gd name="connsiteX2" fmla="*/ 8984343 w 10980705"/>
              <a:gd name="connsiteY2" fmla="*/ 406400 h 1026889"/>
              <a:gd name="connsiteX3" fmla="*/ 10972800 w 10980705"/>
              <a:gd name="connsiteY3" fmla="*/ 0 h 1026889"/>
              <a:gd name="connsiteX4" fmla="*/ 10978243 w 10980705"/>
              <a:gd name="connsiteY4" fmla="*/ 899890 h 1026889"/>
              <a:gd name="connsiteX5" fmla="*/ 8527144 w 10980705"/>
              <a:gd name="connsiteY5" fmla="*/ 1026889 h 1026889"/>
              <a:gd name="connsiteX0" fmla="*/ 0 w 10972800"/>
              <a:gd name="connsiteY0" fmla="*/ 1001486 h 1050631"/>
              <a:gd name="connsiteX1" fmla="*/ 4847772 w 10972800"/>
              <a:gd name="connsiteY1" fmla="*/ 870857 h 1050631"/>
              <a:gd name="connsiteX2" fmla="*/ 8984343 w 10972800"/>
              <a:gd name="connsiteY2" fmla="*/ 406400 h 1050631"/>
              <a:gd name="connsiteX3" fmla="*/ 10972800 w 10972800"/>
              <a:gd name="connsiteY3" fmla="*/ 0 h 1050631"/>
              <a:gd name="connsiteX4" fmla="*/ 10952843 w 10972800"/>
              <a:gd name="connsiteY4" fmla="*/ 1014190 h 1050631"/>
              <a:gd name="connsiteX5" fmla="*/ 8527144 w 10972800"/>
              <a:gd name="connsiteY5" fmla="*/ 1026889 h 1050631"/>
              <a:gd name="connsiteX0" fmla="*/ 0 w 10972800"/>
              <a:gd name="connsiteY0" fmla="*/ 1001486 h 1029182"/>
              <a:gd name="connsiteX1" fmla="*/ 4847772 w 10972800"/>
              <a:gd name="connsiteY1" fmla="*/ 870857 h 1029182"/>
              <a:gd name="connsiteX2" fmla="*/ 8984343 w 10972800"/>
              <a:gd name="connsiteY2" fmla="*/ 406400 h 1029182"/>
              <a:gd name="connsiteX3" fmla="*/ 10972800 w 10972800"/>
              <a:gd name="connsiteY3" fmla="*/ 0 h 1029182"/>
              <a:gd name="connsiteX4" fmla="*/ 10952843 w 10972800"/>
              <a:gd name="connsiteY4" fmla="*/ 1014190 h 1029182"/>
              <a:gd name="connsiteX5" fmla="*/ 8527144 w 10972800"/>
              <a:gd name="connsiteY5" fmla="*/ 1026889 h 1029182"/>
              <a:gd name="connsiteX0" fmla="*/ 0 w 10992616"/>
              <a:gd name="connsiteY0" fmla="*/ 1001486 h 1029182"/>
              <a:gd name="connsiteX1" fmla="*/ 4847772 w 10992616"/>
              <a:gd name="connsiteY1" fmla="*/ 870857 h 1029182"/>
              <a:gd name="connsiteX2" fmla="*/ 8984343 w 10992616"/>
              <a:gd name="connsiteY2" fmla="*/ 406400 h 1029182"/>
              <a:gd name="connsiteX3" fmla="*/ 10972800 w 10992616"/>
              <a:gd name="connsiteY3" fmla="*/ 0 h 1029182"/>
              <a:gd name="connsiteX4" fmla="*/ 10990943 w 10992616"/>
              <a:gd name="connsiteY4" fmla="*/ 1014190 h 1029182"/>
              <a:gd name="connsiteX5" fmla="*/ 8527144 w 10992616"/>
              <a:gd name="connsiteY5" fmla="*/ 1026889 h 1029182"/>
              <a:gd name="connsiteX0" fmla="*/ 0 w 10992616"/>
              <a:gd name="connsiteY0" fmla="*/ 1001486 h 1026889"/>
              <a:gd name="connsiteX1" fmla="*/ 4847772 w 10992616"/>
              <a:gd name="connsiteY1" fmla="*/ 870857 h 1026889"/>
              <a:gd name="connsiteX2" fmla="*/ 8984343 w 10992616"/>
              <a:gd name="connsiteY2" fmla="*/ 406400 h 1026889"/>
              <a:gd name="connsiteX3" fmla="*/ 10972800 w 10992616"/>
              <a:gd name="connsiteY3" fmla="*/ 0 h 1026889"/>
              <a:gd name="connsiteX4" fmla="*/ 10990943 w 10992616"/>
              <a:gd name="connsiteY4" fmla="*/ 1014190 h 1026889"/>
              <a:gd name="connsiteX5" fmla="*/ 8527144 w 10992616"/>
              <a:gd name="connsiteY5" fmla="*/ 1026889 h 1026889"/>
              <a:gd name="connsiteX0" fmla="*/ 0 w 10992616"/>
              <a:gd name="connsiteY0" fmla="*/ 1001486 h 1026889"/>
              <a:gd name="connsiteX1" fmla="*/ 4847772 w 10992616"/>
              <a:gd name="connsiteY1" fmla="*/ 870857 h 1026889"/>
              <a:gd name="connsiteX2" fmla="*/ 8984343 w 10992616"/>
              <a:gd name="connsiteY2" fmla="*/ 406400 h 1026889"/>
              <a:gd name="connsiteX3" fmla="*/ 10972800 w 10992616"/>
              <a:gd name="connsiteY3" fmla="*/ 0 h 1026889"/>
              <a:gd name="connsiteX4" fmla="*/ 10990943 w 10992616"/>
              <a:gd name="connsiteY4" fmla="*/ 1014190 h 1026889"/>
              <a:gd name="connsiteX5" fmla="*/ 5444 w 10992616"/>
              <a:gd name="connsiteY5" fmla="*/ 1026889 h 1026889"/>
              <a:gd name="connsiteX0" fmla="*/ 0 w 10998200"/>
              <a:gd name="connsiteY0" fmla="*/ 1039586 h 1064989"/>
              <a:gd name="connsiteX1" fmla="*/ 4847772 w 10998200"/>
              <a:gd name="connsiteY1" fmla="*/ 908957 h 1064989"/>
              <a:gd name="connsiteX2" fmla="*/ 8984343 w 10998200"/>
              <a:gd name="connsiteY2" fmla="*/ 444500 h 1064989"/>
              <a:gd name="connsiteX3" fmla="*/ 10998200 w 10998200"/>
              <a:gd name="connsiteY3" fmla="*/ 0 h 1064989"/>
              <a:gd name="connsiteX4" fmla="*/ 10990943 w 10998200"/>
              <a:gd name="connsiteY4" fmla="*/ 1052290 h 1064989"/>
              <a:gd name="connsiteX5" fmla="*/ 5444 w 10998200"/>
              <a:gd name="connsiteY5" fmla="*/ 1064989 h 1064989"/>
              <a:gd name="connsiteX0" fmla="*/ 0 w 10998200"/>
              <a:gd name="connsiteY0" fmla="*/ 1039586 h 1064989"/>
              <a:gd name="connsiteX1" fmla="*/ 4847772 w 10998200"/>
              <a:gd name="connsiteY1" fmla="*/ 908957 h 1064989"/>
              <a:gd name="connsiteX2" fmla="*/ 8984343 w 10998200"/>
              <a:gd name="connsiteY2" fmla="*/ 444500 h 1064989"/>
              <a:gd name="connsiteX3" fmla="*/ 10998200 w 10998200"/>
              <a:gd name="connsiteY3" fmla="*/ 0 h 1064989"/>
              <a:gd name="connsiteX4" fmla="*/ 10990943 w 10998200"/>
              <a:gd name="connsiteY4" fmla="*/ 1052290 h 1064989"/>
              <a:gd name="connsiteX5" fmla="*/ 5444 w 10998200"/>
              <a:gd name="connsiteY5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98200" h="1064989">
                <a:moveTo>
                  <a:pt x="0" y="1039586"/>
                </a:moveTo>
                <a:cubicBezTo>
                  <a:pt x="1675191" y="1023862"/>
                  <a:pt x="3350382" y="1008138"/>
                  <a:pt x="4847772" y="908957"/>
                </a:cubicBezTo>
                <a:cubicBezTo>
                  <a:pt x="6345162" y="809776"/>
                  <a:pt x="7963505" y="589643"/>
                  <a:pt x="8984343" y="444500"/>
                </a:cubicBezTo>
                <a:cubicBezTo>
                  <a:pt x="10005181" y="299357"/>
                  <a:pt x="10642600" y="125186"/>
                  <a:pt x="10998200" y="0"/>
                </a:cubicBezTo>
                <a:cubicBezTo>
                  <a:pt x="10991850" y="365882"/>
                  <a:pt x="11000393" y="1050021"/>
                  <a:pt x="10990943" y="1052290"/>
                </a:cubicBezTo>
                <a:lnTo>
                  <a:pt x="5444" y="1064989"/>
                </a:ln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D87AC49-EE83-E02A-B0A3-4EDABB9CF006}"/>
              </a:ext>
            </a:extLst>
          </p:cNvPr>
          <p:cNvSpPr txBox="1"/>
          <p:nvPr/>
        </p:nvSpPr>
        <p:spPr>
          <a:xfrm>
            <a:off x="8673292" y="4725900"/>
            <a:ext cx="32993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rgbClr val="C00000"/>
                </a:solidFill>
              </a:rPr>
              <a:t>Il faut demander le billet de 100€ explicitement à votre banquier !..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B2C9E36-E964-09CC-73A9-B835CA65C3A0}"/>
              </a:ext>
            </a:extLst>
          </p:cNvPr>
          <p:cNvSpPr txBox="1"/>
          <p:nvPr/>
        </p:nvSpPr>
        <p:spPr>
          <a:xfrm>
            <a:off x="8771601" y="6223142"/>
            <a:ext cx="2799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dirty="0"/>
              <a:t>Le billet de 5€ devient inutile !..</a:t>
            </a:r>
            <a:endParaRPr lang="en-US" sz="1600" dirty="0"/>
          </a:p>
        </p:txBody>
      </p:sp>
      <p:sp>
        <p:nvSpPr>
          <p:cNvPr id="22" name="Croix 21">
            <a:extLst>
              <a:ext uri="{FF2B5EF4-FFF2-40B4-BE49-F238E27FC236}">
                <a16:creationId xmlns:a16="http://schemas.microsoft.com/office/drawing/2014/main" id="{82A5C099-579F-B66C-C7D8-027D4BFF2E0B}"/>
              </a:ext>
            </a:extLst>
          </p:cNvPr>
          <p:cNvSpPr/>
          <p:nvPr/>
        </p:nvSpPr>
        <p:spPr>
          <a:xfrm rot="18890826">
            <a:off x="5700835" y="4628309"/>
            <a:ext cx="1162032" cy="1162032"/>
          </a:xfrm>
          <a:prstGeom prst="plus">
            <a:avLst>
              <a:gd name="adj" fmla="val 45183"/>
            </a:avLst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ix 22">
            <a:extLst>
              <a:ext uri="{FF2B5EF4-FFF2-40B4-BE49-F238E27FC236}">
                <a16:creationId xmlns:a16="http://schemas.microsoft.com/office/drawing/2014/main" id="{CDF27EA2-BBBE-A011-8BC3-EDF927A0A5B6}"/>
              </a:ext>
            </a:extLst>
          </p:cNvPr>
          <p:cNvSpPr/>
          <p:nvPr/>
        </p:nvSpPr>
        <p:spPr>
          <a:xfrm rot="18868097">
            <a:off x="9136230" y="3747508"/>
            <a:ext cx="983130" cy="983130"/>
          </a:xfrm>
          <a:prstGeom prst="plus">
            <a:avLst>
              <a:gd name="adj" fmla="val 44375"/>
            </a:avLst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ix 23">
            <a:extLst>
              <a:ext uri="{FF2B5EF4-FFF2-40B4-BE49-F238E27FC236}">
                <a16:creationId xmlns:a16="http://schemas.microsoft.com/office/drawing/2014/main" id="{76552161-44E2-7296-83A1-21E1CF56270A}"/>
              </a:ext>
            </a:extLst>
          </p:cNvPr>
          <p:cNvSpPr/>
          <p:nvPr/>
        </p:nvSpPr>
        <p:spPr>
          <a:xfrm rot="18868097">
            <a:off x="10513158" y="3752211"/>
            <a:ext cx="983130" cy="983130"/>
          </a:xfrm>
          <a:prstGeom prst="plus">
            <a:avLst>
              <a:gd name="adj" fmla="val 44555"/>
            </a:avLst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13AAFA6-94AF-9521-0AB1-EE3C0342AC13}"/>
              </a:ext>
            </a:extLst>
          </p:cNvPr>
          <p:cNvSpPr txBox="1"/>
          <p:nvPr/>
        </p:nvSpPr>
        <p:spPr>
          <a:xfrm>
            <a:off x="4917342" y="5625148"/>
            <a:ext cx="2641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arrêt de production </a:t>
            </a:r>
            <a:b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 billet de 500€ en 2019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en-US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1528D00-97F1-F38F-B766-703B122C3B06}"/>
              </a:ext>
            </a:extLst>
          </p:cNvPr>
          <p:cNvCxnSpPr>
            <a:cxnSpLocks/>
          </p:cNvCxnSpPr>
          <p:nvPr/>
        </p:nvCxnSpPr>
        <p:spPr>
          <a:xfrm flipV="1">
            <a:off x="11225712" y="5455200"/>
            <a:ext cx="713627" cy="2418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592569D-7279-15ED-E4B2-53D8B910DB7C}"/>
              </a:ext>
            </a:extLst>
          </p:cNvPr>
          <p:cNvSpPr txBox="1"/>
          <p:nvPr/>
        </p:nvSpPr>
        <p:spPr>
          <a:xfrm>
            <a:off x="9964661" y="5896374"/>
            <a:ext cx="1559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000" b="1" dirty="0">
                <a:solidFill>
                  <a:srgbClr val="C00000"/>
                </a:solidFill>
              </a:rPr>
              <a:t>+ INFLATION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C6B5A8EF-DA44-C44B-F902-60F0F7730B38}"/>
              </a:ext>
            </a:extLst>
          </p:cNvPr>
          <p:cNvSpPr/>
          <p:nvPr/>
        </p:nvSpPr>
        <p:spPr>
          <a:xfrm>
            <a:off x="3528193" y="1474594"/>
            <a:ext cx="1510837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40CD3A19-96D1-E770-2A92-84EC04C482E8}"/>
              </a:ext>
            </a:extLst>
          </p:cNvPr>
          <p:cNvSpPr/>
          <p:nvPr/>
        </p:nvSpPr>
        <p:spPr>
          <a:xfrm>
            <a:off x="7673345" y="1407910"/>
            <a:ext cx="1354274" cy="3167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6E7756-9908-74A7-AA08-543C2A496B3A}"/>
              </a:ext>
            </a:extLst>
          </p:cNvPr>
          <p:cNvSpPr/>
          <p:nvPr/>
        </p:nvSpPr>
        <p:spPr>
          <a:xfrm>
            <a:off x="8908667" y="2338922"/>
            <a:ext cx="1390296" cy="673313"/>
          </a:xfrm>
          <a:prstGeom prst="rect">
            <a:avLst/>
          </a:prstGeom>
          <a:solidFill>
            <a:srgbClr val="FFFFFF">
              <a:alpha val="54902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404D55C-58FB-4D00-0C18-B88E3515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11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>
            <a:extLst>
              <a:ext uri="{FF2B5EF4-FFF2-40B4-BE49-F238E27FC236}">
                <a16:creationId xmlns:a16="http://schemas.microsoft.com/office/drawing/2014/main" id="{B194BCAF-FE22-22F7-A633-E7167BC2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836" y="2957027"/>
            <a:ext cx="288651" cy="2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ome Insulation Services Dublin | Complete Insulations">
            <a:extLst>
              <a:ext uri="{FF2B5EF4-FFF2-40B4-BE49-F238E27FC236}">
                <a16:creationId xmlns:a16="http://schemas.microsoft.com/office/drawing/2014/main" id="{7CC13BDB-95A3-4718-838A-3C8554227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0841" y="4143858"/>
            <a:ext cx="827939" cy="59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9405A27-2FF8-981F-34E0-F2F6AF9C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99" y="369292"/>
            <a:ext cx="3077931" cy="2921999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Intellectual path</a:t>
            </a:r>
            <a:b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on the </a:t>
            </a:r>
            <a:r>
              <a:rPr lang="en-US" sz="2400" b="1" u="sng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medium of exchange</a:t>
            </a:r>
            <a:br>
              <a:rPr lang="en-US" sz="2400" b="1" u="sng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(≠ savings!)</a:t>
            </a:r>
            <a:br>
              <a:rPr lang="fr-FR" sz="24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we come to understand the financial system, its corruption, its repression and, finally, the threat of the CBDC</a:t>
            </a:r>
            <a:endParaRPr lang="en-US" sz="2400" b="1" i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Logo, logos, monero icon - Free download on Iconfinder">
            <a:extLst>
              <a:ext uri="{FF2B5EF4-FFF2-40B4-BE49-F238E27FC236}">
                <a16:creationId xmlns:a16="http://schemas.microsoft.com/office/drawing/2014/main" id="{5A7607EB-B8DC-6C18-25D8-ECE4C029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08" y="1581202"/>
            <a:ext cx="756338" cy="7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A8278B3-49EA-2695-1D4C-F85551179765}"/>
              </a:ext>
            </a:extLst>
          </p:cNvPr>
          <p:cNvCxnSpPr>
            <a:cxnSpLocks/>
          </p:cNvCxnSpPr>
          <p:nvPr/>
        </p:nvCxnSpPr>
        <p:spPr>
          <a:xfrm>
            <a:off x="4304838" y="5375510"/>
            <a:ext cx="3537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80B168C-D8A6-2FD0-BAAD-20DDEE43262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62325" y="4743580"/>
            <a:ext cx="50105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FC5D23-321A-3C31-DBCF-DEFCDAAFEB5D}"/>
              </a:ext>
            </a:extLst>
          </p:cNvPr>
          <p:cNvCxnSpPr>
            <a:cxnSpLocks/>
          </p:cNvCxnSpPr>
          <p:nvPr/>
        </p:nvCxnSpPr>
        <p:spPr>
          <a:xfrm>
            <a:off x="4301445" y="2508754"/>
            <a:ext cx="2502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913898A-1941-95AA-CCD0-559590C24D31}"/>
              </a:ext>
            </a:extLst>
          </p:cNvPr>
          <p:cNvSpPr txBox="1"/>
          <p:nvPr/>
        </p:nvSpPr>
        <p:spPr>
          <a:xfrm>
            <a:off x="6740830" y="6047741"/>
            <a:ext cx="3923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i="1" dirty="0">
                <a:solidFill>
                  <a:schemeClr val="accent2">
                    <a:lumMod val="50000"/>
                  </a:schemeClr>
                </a:solidFill>
              </a:rPr>
              <a:t>"Digital dollar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is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sooo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practical</a:t>
            </a:r>
            <a:r>
              <a:rPr lang="fr-FR" sz="1800" i="1" dirty="0">
                <a:solidFill>
                  <a:schemeClr val="accent2">
                    <a:lumMod val="50000"/>
                  </a:schemeClr>
                </a:solidFill>
              </a:rPr>
              <a:t>"</a:t>
            </a:r>
          </a:p>
          <a:p>
            <a:pPr algn="ctr"/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"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Govern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me harder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daddy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"</a:t>
            </a:r>
            <a:endParaRPr lang="fr-FR" sz="1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EF2C91-19EB-0701-E44A-0B00013D2045}"/>
              </a:ext>
            </a:extLst>
          </p:cNvPr>
          <p:cNvSpPr txBox="1"/>
          <p:nvPr/>
        </p:nvSpPr>
        <p:spPr>
          <a:xfrm>
            <a:off x="5574045" y="4915987"/>
            <a:ext cx="25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By </a:t>
            </a:r>
            <a:r>
              <a:rPr lang="fr-FR" b="1" dirty="0" err="1">
                <a:solidFill>
                  <a:schemeClr val="accent3">
                    <a:lumMod val="75000"/>
                  </a:schemeClr>
                </a:solidFill>
              </a:rPr>
              <a:t>bank</a:t>
            </a: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3">
                    <a:lumMod val="75000"/>
                  </a:schemeClr>
                </a:solidFill>
              </a:rPr>
              <a:t>card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9B43480-E7C4-FBCF-5E20-0662458EEC8B}"/>
              </a:ext>
            </a:extLst>
          </p:cNvPr>
          <p:cNvCxnSpPr>
            <a:cxnSpLocks/>
          </p:cNvCxnSpPr>
          <p:nvPr/>
        </p:nvCxnSpPr>
        <p:spPr>
          <a:xfrm>
            <a:off x="4310929" y="649723"/>
            <a:ext cx="1262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èche : haut 17">
            <a:extLst>
              <a:ext uri="{FF2B5EF4-FFF2-40B4-BE49-F238E27FC236}">
                <a16:creationId xmlns:a16="http://schemas.microsoft.com/office/drawing/2014/main" id="{67C4DFA2-984E-BCE3-55FF-5B2B7603E7F9}"/>
              </a:ext>
            </a:extLst>
          </p:cNvPr>
          <p:cNvSpPr/>
          <p:nvPr/>
        </p:nvSpPr>
        <p:spPr>
          <a:xfrm flipV="1">
            <a:off x="3879235" y="4782146"/>
            <a:ext cx="356731" cy="1876145"/>
          </a:xfrm>
          <a:prstGeom prst="up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rgbClr val="C00000"/>
              </a:gs>
            </a:gsLst>
            <a:lin ang="16200000" scaled="1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33D368-A25A-69E7-BD47-36F355D25009}"/>
              </a:ext>
            </a:extLst>
          </p:cNvPr>
          <p:cNvSpPr txBox="1"/>
          <p:nvPr/>
        </p:nvSpPr>
        <p:spPr>
          <a:xfrm>
            <a:off x="5520094" y="5488371"/>
            <a:ext cx="250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By </a:t>
            </a:r>
            <a:r>
              <a:rPr lang="fr-FR" b="1" dirty="0" err="1">
                <a:solidFill>
                  <a:schemeClr val="accent2"/>
                </a:solidFill>
              </a:rPr>
              <a:t>contactless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payment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CD703F8-1B00-EBC7-1113-A93E61DB7C64}"/>
              </a:ext>
            </a:extLst>
          </p:cNvPr>
          <p:cNvSpPr txBox="1"/>
          <p:nvPr/>
        </p:nvSpPr>
        <p:spPr>
          <a:xfrm>
            <a:off x="5400873" y="5997502"/>
            <a:ext cx="1172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By chip</a:t>
            </a:r>
            <a:endParaRPr lang="en-US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AE51892-E726-F979-6867-1AA2B60A1C64}"/>
              </a:ext>
            </a:extLst>
          </p:cNvPr>
          <p:cNvCxnSpPr>
            <a:cxnSpLocks/>
          </p:cNvCxnSpPr>
          <p:nvPr/>
        </p:nvCxnSpPr>
        <p:spPr>
          <a:xfrm>
            <a:off x="4309015" y="5985627"/>
            <a:ext cx="2712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6359EF4-16EB-302D-2668-21DF9E9DEECA}"/>
              </a:ext>
            </a:extLst>
          </p:cNvPr>
          <p:cNvSpPr txBox="1"/>
          <p:nvPr/>
        </p:nvSpPr>
        <p:spPr>
          <a:xfrm>
            <a:off x="2424989" y="5778136"/>
            <a:ext cx="1415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C00000"/>
                </a:solidFill>
              </a:rPr>
              <a:t>$ CBDC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211EB8-7179-8C78-220A-48CDF8933543}"/>
              </a:ext>
            </a:extLst>
          </p:cNvPr>
          <p:cNvSpPr txBox="1"/>
          <p:nvPr/>
        </p:nvSpPr>
        <p:spPr>
          <a:xfrm>
            <a:off x="1443081" y="4481970"/>
            <a:ext cx="1819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2060"/>
                </a:solidFill>
              </a:rPr>
              <a:t>$ dollar /€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8623780-835D-535F-B06D-A269F37520BA}"/>
              </a:ext>
            </a:extLst>
          </p:cNvPr>
          <p:cNvSpPr txBox="1"/>
          <p:nvPr/>
        </p:nvSpPr>
        <p:spPr>
          <a:xfrm>
            <a:off x="2420410" y="5004365"/>
            <a:ext cx="1554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$ </a:t>
            </a:r>
            <a:r>
              <a:rPr lang="fr-FR" sz="2400" b="1" dirty="0">
                <a:solidFill>
                  <a:schemeClr val="accent2"/>
                </a:solidFill>
              </a:rPr>
              <a:t>(digital)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1391FC-2264-C55E-BC2A-536AF01C534F}"/>
              </a:ext>
            </a:extLst>
          </p:cNvPr>
          <p:cNvSpPr txBox="1"/>
          <p:nvPr/>
        </p:nvSpPr>
        <p:spPr>
          <a:xfrm>
            <a:off x="5255799" y="1683249"/>
            <a:ext cx="44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en-US" sz="28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EFD9CA7-253C-ADCB-968B-01FDE05C3843}"/>
              </a:ext>
            </a:extLst>
          </p:cNvPr>
          <p:cNvSpPr txBox="1"/>
          <p:nvPr/>
        </p:nvSpPr>
        <p:spPr>
          <a:xfrm>
            <a:off x="4672363" y="838278"/>
            <a:ext cx="39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en-US" sz="2400" dirty="0"/>
          </a:p>
        </p:txBody>
      </p:sp>
      <p:sp>
        <p:nvSpPr>
          <p:cNvPr id="17" name="Flèche : haut 16">
            <a:extLst>
              <a:ext uri="{FF2B5EF4-FFF2-40B4-BE49-F238E27FC236}">
                <a16:creationId xmlns:a16="http://schemas.microsoft.com/office/drawing/2014/main" id="{47F69E40-8FE4-0496-756E-B2254FBD76AC}"/>
              </a:ext>
            </a:extLst>
          </p:cNvPr>
          <p:cNvSpPr/>
          <p:nvPr/>
        </p:nvSpPr>
        <p:spPr>
          <a:xfrm>
            <a:off x="3880036" y="199709"/>
            <a:ext cx="356731" cy="4534154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AF83858-5D41-A596-9662-9A511E7F70E5}"/>
              </a:ext>
            </a:extLst>
          </p:cNvPr>
          <p:cNvCxnSpPr>
            <a:cxnSpLocks/>
          </p:cNvCxnSpPr>
          <p:nvPr/>
        </p:nvCxnSpPr>
        <p:spPr>
          <a:xfrm>
            <a:off x="4287640" y="1500251"/>
            <a:ext cx="200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D5F8B47-D3CE-F38C-E95E-4D3649B4149D}"/>
              </a:ext>
            </a:extLst>
          </p:cNvPr>
          <p:cNvCxnSpPr>
            <a:cxnSpLocks/>
          </p:cNvCxnSpPr>
          <p:nvPr/>
        </p:nvCxnSpPr>
        <p:spPr>
          <a:xfrm>
            <a:off x="4337565" y="3343835"/>
            <a:ext cx="2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5A8723D-F805-0284-9028-8AC333E9BCCA}"/>
              </a:ext>
            </a:extLst>
          </p:cNvPr>
          <p:cNvCxnSpPr>
            <a:cxnSpLocks/>
          </p:cNvCxnSpPr>
          <p:nvPr/>
        </p:nvCxnSpPr>
        <p:spPr>
          <a:xfrm>
            <a:off x="4313815" y="4131673"/>
            <a:ext cx="3528000" cy="10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A39F6AAC-CE77-5C38-033D-4C285757BC7F}"/>
              </a:ext>
            </a:extLst>
          </p:cNvPr>
          <p:cNvSpPr txBox="1"/>
          <p:nvPr/>
        </p:nvSpPr>
        <p:spPr>
          <a:xfrm>
            <a:off x="5641018" y="4257684"/>
            <a:ext cx="205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In cash $ or €</a:t>
            </a:r>
            <a:endParaRPr lang="en-US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EC014C-21B8-7338-CC7B-756C01D994A9}"/>
              </a:ext>
            </a:extLst>
          </p:cNvPr>
          <p:cNvSpPr txBox="1"/>
          <p:nvPr/>
        </p:nvSpPr>
        <p:spPr>
          <a:xfrm>
            <a:off x="9570897" y="3791242"/>
            <a:ext cx="24507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"Cryptos" – </a:t>
            </a:r>
            <a:r>
              <a:rPr lang="fr-FR" sz="1600" b="1" dirty="0" err="1">
                <a:solidFill>
                  <a:schemeClr val="accent5">
                    <a:lumMod val="50000"/>
                  </a:schemeClr>
                </a:solidFill>
              </a:rPr>
              <a:t>shitcoins</a:t>
            </a:r>
            <a:endParaRPr lang="fr-F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"</a:t>
            </a:r>
            <a:r>
              <a:rPr lang="fr-FR" sz="1400" b="1" dirty="0" err="1">
                <a:solidFill>
                  <a:schemeClr val="accent5">
                    <a:lumMod val="50000"/>
                  </a:schemeClr>
                </a:solidFill>
              </a:rPr>
              <a:t>securities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" – WEF coins</a:t>
            </a:r>
            <a:endParaRPr lang="en-US" sz="1400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2021CCC4-E377-3CC7-D700-F997F58DA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54" y="2606687"/>
            <a:ext cx="667083" cy="667083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0A32393E-19FE-17D4-E48B-C6B3CC66B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67" y="729873"/>
            <a:ext cx="687360" cy="68736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2F8187B4-D04D-11A5-A6BD-FA8B30EEA550}"/>
              </a:ext>
            </a:extLst>
          </p:cNvPr>
          <p:cNvSpPr txBox="1"/>
          <p:nvPr/>
        </p:nvSpPr>
        <p:spPr>
          <a:xfrm>
            <a:off x="5251918" y="780056"/>
            <a:ext cx="44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en-US" sz="28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F24C68A-C6A7-537B-0F06-831143E336C1}"/>
              </a:ext>
            </a:extLst>
          </p:cNvPr>
          <p:cNvSpPr txBox="1"/>
          <p:nvPr/>
        </p:nvSpPr>
        <p:spPr>
          <a:xfrm>
            <a:off x="5441645" y="2222947"/>
            <a:ext cx="12991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accent5">
                    <a:lumMod val="50000"/>
                  </a:schemeClr>
                </a:solidFill>
              </a:rPr>
              <a:t>+ tout CAI²</a:t>
            </a:r>
            <a:endParaRPr lang="en-US" sz="1600" i="1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D6E2E1-4332-FD4E-9F0C-73EEF5F5264A}"/>
              </a:ext>
            </a:extLst>
          </p:cNvPr>
          <p:cNvSpPr txBox="1"/>
          <p:nvPr/>
        </p:nvSpPr>
        <p:spPr>
          <a:xfrm>
            <a:off x="5665085" y="2854747"/>
            <a:ext cx="3280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Bitcoin 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Lightning 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mode</a:t>
            </a:r>
            <a:endParaRPr lang="en-US" sz="18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B21A00-C8E1-CF6F-F770-C0D5C44927DA}"/>
              </a:ext>
            </a:extLst>
          </p:cNvPr>
          <p:cNvSpPr txBox="1"/>
          <p:nvPr/>
        </p:nvSpPr>
        <p:spPr>
          <a:xfrm>
            <a:off x="7325009" y="2180702"/>
            <a:ext cx="3740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accent5">
                    <a:lumMod val="50000"/>
                  </a:schemeClr>
                </a:solidFill>
              </a:rPr>
              <a:t>"Realizes that the CBDC is coming, that the WEF exists, etc."</a:t>
            </a:r>
            <a:endParaRPr lang="en-US" sz="1800" i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1AAFEB0-A501-D487-89DA-C2BEC7BC16BA}"/>
              </a:ext>
            </a:extLst>
          </p:cNvPr>
          <p:cNvSpPr txBox="1"/>
          <p:nvPr/>
        </p:nvSpPr>
        <p:spPr>
          <a:xfrm>
            <a:off x="6644837" y="1702283"/>
            <a:ext cx="535326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700" b="1" dirty="0">
                <a:solidFill>
                  <a:schemeClr val="accent5">
                    <a:lumMod val="50000"/>
                  </a:schemeClr>
                </a:solidFill>
              </a:rPr>
              <a:t>Bitcoin + sovereign </a:t>
            </a:r>
            <a:r>
              <a:rPr lang="fr-FR" sz="1700" b="1" dirty="0" err="1">
                <a:solidFill>
                  <a:schemeClr val="accent5">
                    <a:lumMod val="50000"/>
                  </a:schemeClr>
                </a:solidFill>
              </a:rPr>
              <a:t>privacy</a:t>
            </a:r>
            <a:r>
              <a:rPr lang="fr-FR" sz="1700" b="1" dirty="0">
                <a:solidFill>
                  <a:schemeClr val="accent5">
                    <a:lumMod val="50000"/>
                  </a:schemeClr>
                </a:solidFill>
              </a:rPr>
              <a:t> coin  ("hard" </a:t>
            </a:r>
            <a:r>
              <a:rPr lang="fr-FR" sz="1700" b="1" dirty="0" err="1">
                <a:solidFill>
                  <a:schemeClr val="accent5">
                    <a:lumMod val="50000"/>
                  </a:schemeClr>
                </a:solidFill>
              </a:rPr>
              <a:t>mean</a:t>
            </a:r>
            <a:r>
              <a:rPr lang="fr-FR" sz="1700" b="1" dirty="0">
                <a:solidFill>
                  <a:schemeClr val="accent5">
                    <a:lumMod val="50000"/>
                  </a:schemeClr>
                </a:solidFill>
              </a:rPr>
              <a:t> of </a:t>
            </a:r>
            <a:r>
              <a:rPr lang="fr-FR" sz="1700" b="1" dirty="0" err="1">
                <a:solidFill>
                  <a:schemeClr val="accent5">
                    <a:lumMod val="50000"/>
                  </a:schemeClr>
                </a:solidFill>
              </a:rPr>
              <a:t>exch</a:t>
            </a:r>
            <a:r>
              <a:rPr lang="fr-FR" sz="1700" b="1" dirty="0">
                <a:solidFill>
                  <a:schemeClr val="accent5">
                    <a:lumMod val="50000"/>
                  </a:schemeClr>
                </a:solidFill>
              </a:rPr>
              <a:t>.)</a:t>
            </a:r>
            <a:endParaRPr lang="en-US" sz="1700" dirty="0"/>
          </a:p>
        </p:txBody>
      </p:sp>
      <p:sp>
        <p:nvSpPr>
          <p:cNvPr id="59" name="Flèche : courbe vers la droite 58">
            <a:extLst>
              <a:ext uri="{FF2B5EF4-FFF2-40B4-BE49-F238E27FC236}">
                <a16:creationId xmlns:a16="http://schemas.microsoft.com/office/drawing/2014/main" id="{4AFCCA82-A587-88B5-61D5-8E8FCD85B9BB}"/>
              </a:ext>
            </a:extLst>
          </p:cNvPr>
          <p:cNvSpPr/>
          <p:nvPr/>
        </p:nvSpPr>
        <p:spPr>
          <a:xfrm rot="9817409">
            <a:off x="7023059" y="2108376"/>
            <a:ext cx="257018" cy="741727"/>
          </a:xfrm>
          <a:prstGeom prst="curvedRight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C918FD6-95AD-52AF-71F3-E87619839F6C}"/>
              </a:ext>
            </a:extLst>
          </p:cNvPr>
          <p:cNvSpPr txBox="1"/>
          <p:nvPr/>
        </p:nvSpPr>
        <p:spPr>
          <a:xfrm>
            <a:off x="6348146" y="735200"/>
            <a:ext cx="5218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chemeClr val="accent5">
                    <a:lumMod val="50000"/>
                  </a:schemeClr>
                </a:solidFill>
              </a:rPr>
              <a:t>same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 + combination </a:t>
            </a:r>
            <a:r>
              <a:rPr lang="fr-FR" sz="1800" b="1" dirty="0" err="1">
                <a:solidFill>
                  <a:schemeClr val="accent5">
                    <a:lumMod val="50000"/>
                  </a:schemeClr>
                </a:solidFill>
              </a:rPr>
              <a:t>with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 "soft" money (June)</a:t>
            </a:r>
          </a:p>
          <a:p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"</a:t>
            </a:r>
            <a:r>
              <a:rPr lang="fr-FR" i="1" dirty="0" err="1">
                <a:solidFill>
                  <a:schemeClr val="accent5">
                    <a:lumMod val="50000"/>
                  </a:schemeClr>
                </a:solidFill>
              </a:rPr>
              <a:t>bad</a:t>
            </a:r>
            <a:r>
              <a:rPr lang="fr-FR" i="1" dirty="0">
                <a:solidFill>
                  <a:schemeClr val="accent5">
                    <a:lumMod val="50000"/>
                  </a:schemeClr>
                </a:solidFill>
              </a:rPr>
              <a:t> money drives out good money</a:t>
            </a:r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" (</a:t>
            </a:r>
            <a:r>
              <a:rPr lang="fr-FR" sz="1800" i="1" dirty="0" err="1">
                <a:solidFill>
                  <a:schemeClr val="accent5">
                    <a:lumMod val="50000"/>
                  </a:schemeClr>
                </a:solidFill>
              </a:rPr>
              <a:t>Gresham's</a:t>
            </a:r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sz="1800" i="1" dirty="0" err="1">
                <a:solidFill>
                  <a:schemeClr val="accent5">
                    <a:lumMod val="50000"/>
                  </a:schemeClr>
                </a:solidFill>
              </a:rPr>
              <a:t>law</a:t>
            </a:r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sz="1800" i="1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7971E27-D71F-D445-1C11-52260AC89CBF}"/>
              </a:ext>
            </a:extLst>
          </p:cNvPr>
          <p:cNvSpPr txBox="1"/>
          <p:nvPr/>
        </p:nvSpPr>
        <p:spPr>
          <a:xfrm>
            <a:off x="4608371" y="67260"/>
            <a:ext cx="683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...</a:t>
            </a:r>
            <a:endParaRPr lang="en-US" sz="28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FCCEC51-646E-8A18-1418-D3B41A7E25ED}"/>
              </a:ext>
            </a:extLst>
          </p:cNvPr>
          <p:cNvSpPr txBox="1"/>
          <p:nvPr/>
        </p:nvSpPr>
        <p:spPr>
          <a:xfrm>
            <a:off x="7220091" y="3493443"/>
            <a:ext cx="25878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chemeClr val="accent5">
                    <a:lumMod val="50000"/>
                  </a:schemeClr>
                </a:solidFill>
              </a:rPr>
              <a:t>authenticity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5">
                    <a:lumMod val="50000"/>
                  </a:schemeClr>
                </a:solidFill>
              </a:rPr>
              <a:t>difficult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 in practice</a:t>
            </a:r>
          </a:p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Gold: too much value density</a:t>
            </a:r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7076BBE-A79F-81A8-A6B8-492A1A533D36}"/>
              </a:ext>
            </a:extLst>
          </p:cNvPr>
          <p:cNvSpPr txBox="1"/>
          <p:nvPr/>
        </p:nvSpPr>
        <p:spPr>
          <a:xfrm>
            <a:off x="5397031" y="220709"/>
            <a:ext cx="6325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will depend on the level of crises, repression, natural adoption</a:t>
            </a:r>
            <a:endParaRPr lang="en-US" sz="16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7F5BEC2-DD41-3C47-29A9-BCF0E38D334D}"/>
              </a:ext>
            </a:extLst>
          </p:cNvPr>
          <p:cNvSpPr txBox="1"/>
          <p:nvPr/>
        </p:nvSpPr>
        <p:spPr>
          <a:xfrm>
            <a:off x="3519477" y="4245133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1</a:t>
            </a:r>
            <a:endParaRPr lang="en-US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126F114C-BCC0-CF6E-ABF5-E81522F441B9}"/>
              </a:ext>
            </a:extLst>
          </p:cNvPr>
          <p:cNvSpPr txBox="1"/>
          <p:nvPr/>
        </p:nvSpPr>
        <p:spPr>
          <a:xfrm>
            <a:off x="3517424" y="3535358"/>
            <a:ext cx="47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2</a:t>
            </a:r>
            <a:endParaRPr lang="en-US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232E332-6090-3634-1BFB-1190D455E13C}"/>
              </a:ext>
            </a:extLst>
          </p:cNvPr>
          <p:cNvSpPr txBox="1"/>
          <p:nvPr/>
        </p:nvSpPr>
        <p:spPr>
          <a:xfrm>
            <a:off x="3518113" y="2759712"/>
            <a:ext cx="47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3</a:t>
            </a:r>
            <a:endParaRPr lang="en-US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DA29434-EFC1-26DB-4A6D-5D5F3D5E7730}"/>
              </a:ext>
            </a:extLst>
          </p:cNvPr>
          <p:cNvSpPr txBox="1"/>
          <p:nvPr/>
        </p:nvSpPr>
        <p:spPr>
          <a:xfrm>
            <a:off x="3525235" y="1840710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4</a:t>
            </a:r>
            <a:endParaRPr lang="en-US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20A34DD-069C-E134-E5B2-1E2FC002CA72}"/>
              </a:ext>
            </a:extLst>
          </p:cNvPr>
          <p:cNvSpPr txBox="1"/>
          <p:nvPr/>
        </p:nvSpPr>
        <p:spPr>
          <a:xfrm>
            <a:off x="3532859" y="879292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5</a:t>
            </a:r>
            <a:endParaRPr lang="en-US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2087C46-A318-9215-A548-E51A830DC6D0}"/>
              </a:ext>
            </a:extLst>
          </p:cNvPr>
          <p:cNvSpPr txBox="1"/>
          <p:nvPr/>
        </p:nvSpPr>
        <p:spPr>
          <a:xfrm>
            <a:off x="2689044" y="93349"/>
            <a:ext cx="1249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accent5">
                    <a:lumMod val="50000"/>
                  </a:schemeClr>
                </a:solidFill>
              </a:rPr>
              <a:t>Citizen </a:t>
            </a:r>
            <a:r>
              <a:rPr lang="fr-FR" b="1" i="1" dirty="0" err="1">
                <a:solidFill>
                  <a:schemeClr val="accent5">
                    <a:lumMod val="50000"/>
                  </a:schemeClr>
                </a:solidFill>
              </a:rPr>
              <a:t>awakening</a:t>
            </a:r>
            <a:endParaRPr lang="en-US" sz="2000" b="1" i="1" dirty="0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4C09D246-B827-3F97-D102-CD76D7C374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6773" y="3552419"/>
            <a:ext cx="510038" cy="509176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22144CD2-F5DD-39C8-B3A3-1F31597AE6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84" b="95224" l="3881" r="98209">
                        <a14:foregroundMark x1="93433" y1="57612" x2="86866" y2="22985"/>
                        <a14:foregroundMark x1="91940" y1="59701" x2="98209" y2="39104"/>
                        <a14:foregroundMark x1="83881" y1="23582" x2="44776" y2="11642"/>
                        <a14:foregroundMark x1="65373" y1="14925" x2="37313" y2="8657"/>
                        <a14:foregroundMark x1="56119" y1="5970" x2="34627" y2="11343"/>
                        <a14:foregroundMark x1="61194" y1="6269" x2="15821" y2="18209"/>
                        <a14:foregroundMark x1="65373" y1="6269" x2="8358" y2="65672"/>
                        <a14:foregroundMark x1="8358" y1="65672" x2="12836" y2="76716"/>
                        <a14:foregroundMark x1="12239" y1="69851" x2="4776" y2="38507"/>
                        <a14:foregroundMark x1="4179" y1="38209" x2="56418" y2="88358"/>
                        <a14:foregroundMark x1="56418" y1="88358" x2="62090" y2="86567"/>
                        <a14:foregroundMark x1="69552" y1="69552" x2="38507" y2="93731"/>
                        <a14:foregroundMark x1="62388" y1="15224" x2="36418" y2="6269"/>
                        <a14:foregroundMark x1="66866" y1="12537" x2="34925" y2="3284"/>
                        <a14:foregroundMark x1="56418" y1="95224" x2="42090" y2="93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82" y="3404368"/>
            <a:ext cx="683798" cy="683798"/>
          </a:xfrm>
          <a:prstGeom prst="rect">
            <a:avLst/>
          </a:prstGeom>
        </p:spPr>
      </p:pic>
      <p:pic>
        <p:nvPicPr>
          <p:cNvPr id="1032" name="Picture 8" descr="What is a 'Shitcoin'? (2022 Update)">
            <a:extLst>
              <a:ext uri="{FF2B5EF4-FFF2-40B4-BE49-F238E27FC236}">
                <a16:creationId xmlns:a16="http://schemas.microsoft.com/office/drawing/2014/main" id="{7E8EA31A-8405-DA4D-E08E-6BCABE7A8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069" y="3247051"/>
            <a:ext cx="567045" cy="6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AD4536D1-E54C-027C-3485-2963218079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3000" l="3158" r="90526">
                        <a14:foregroundMark x1="56842" y1="26000" x2="26316" y2="75000"/>
                        <a14:foregroundMark x1="43158" y1="29000" x2="27368" y2="78000"/>
                        <a14:foregroundMark x1="31579" y1="29000" x2="18947" y2="77000"/>
                        <a14:foregroundMark x1="7368" y1="47000" x2="3158" y2="57000"/>
                        <a14:foregroundMark x1="36842" y1="84000" x2="60000" y2="93000"/>
                        <a14:foregroundMark x1="90526" y1="59000" x2="90526" y2="45000"/>
                        <a14:foregroundMark x1="74737" y1="39000" x2="31579" y2="73000"/>
                        <a14:foregroundMark x1="31579" y1="73000" x2="31579" y2="73000"/>
                        <a14:foregroundMark x1="73684" y1="57000" x2="31579" y2="80000"/>
                        <a14:foregroundMark x1="70526" y1="34000" x2="47368" y2="12000"/>
                        <a14:foregroundMark x1="56842" y1="14000" x2="44211" y2="12000"/>
                        <a14:foregroundMark x1="56842" y1="14000" x2="44211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616" y="3263615"/>
            <a:ext cx="479289" cy="504514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0239175B-D450-FB78-5668-004912CF2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1" y="1659870"/>
            <a:ext cx="667083" cy="667083"/>
          </a:xfrm>
          <a:prstGeom prst="rect">
            <a:avLst/>
          </a:prstGeom>
        </p:spPr>
      </p:pic>
      <p:pic>
        <p:nvPicPr>
          <p:cNvPr id="1030" name="Picture 6" descr="Ethereum png images | PNGWing">
            <a:extLst>
              <a:ext uri="{FF2B5EF4-FFF2-40B4-BE49-F238E27FC236}">
                <a16:creationId xmlns:a16="http://schemas.microsoft.com/office/drawing/2014/main" id="{53EA4145-D6D9-1D03-144E-272F1C29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9" b="97500" l="4348" r="98261">
                        <a14:foregroundMark x1="32283" y1="26304" x2="18587" y2="64130"/>
                        <a14:foregroundMark x1="67391" y1="71739" x2="39348" y2="83261"/>
                        <a14:foregroundMark x1="16413" y1="64130" x2="66196" y2="87609"/>
                        <a14:foregroundMark x1="66196" y1="87609" x2="67391" y2="87609"/>
                        <a14:foregroundMark x1="87609" y1="53152" x2="46522" y2="93152"/>
                        <a14:foregroundMark x1="88152" y1="71739" x2="50652" y2="21087"/>
                        <a14:foregroundMark x1="50652" y1="21087" x2="17500" y2="64130"/>
                        <a14:foregroundMark x1="65652" y1="23043" x2="11413" y2="61848"/>
                        <a14:foregroundMark x1="11413" y1="61848" x2="13152" y2="64674"/>
                        <a14:foregroundMark x1="73370" y1="34457" x2="44891" y2="18043"/>
                        <a14:foregroundMark x1="78804" y1="59674" x2="69022" y2="13152"/>
                        <a14:foregroundMark x1="86522" y1="61848" x2="76087" y2="17500"/>
                        <a14:foregroundMark x1="84348" y1="68478" x2="78804" y2="18587"/>
                        <a14:foregroundMark x1="92500" y1="63587" x2="81087" y2="23043"/>
                        <a14:foregroundMark x1="65109" y1="17283" x2="9239" y2="47391"/>
                        <a14:foregroundMark x1="9239" y1="47391" x2="9239" y2="47391"/>
                        <a14:foregroundMark x1="28696" y1="14239" x2="11739" y2="66522"/>
                        <a14:foregroundMark x1="27609" y1="22717" x2="25978" y2="95000"/>
                        <a14:foregroundMark x1="25978" y1="95000" x2="54239" y2="97500"/>
                        <a14:foregroundMark x1="14239" y1="58043" x2="73804" y2="59783"/>
                        <a14:foregroundMark x1="73804" y1="59783" x2="76630" y2="55870"/>
                        <a14:foregroundMark x1="80217" y1="63587" x2="55870" y2="93152"/>
                        <a14:foregroundMark x1="58043" y1="89239" x2="91739" y2="44130"/>
                        <a14:foregroundMark x1="91413" y1="37283" x2="63261" y2="83043"/>
                        <a14:foregroundMark x1="63261" y1="94783" x2="98261" y2="43261"/>
                        <a14:foregroundMark x1="95870" y1="34239" x2="61630" y2="217"/>
                        <a14:foregroundMark x1="10109" y1="29348" x2="4348" y2="70978"/>
                        <a14:foregroundMark x1="46522" y1="72609" x2="29565" y2="49565"/>
                        <a14:foregroundMark x1="50326" y1="78370" x2="29239" y2="49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003" y="3287353"/>
            <a:ext cx="460430" cy="46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ZoneTexte 101">
            <a:extLst>
              <a:ext uri="{FF2B5EF4-FFF2-40B4-BE49-F238E27FC236}">
                <a16:creationId xmlns:a16="http://schemas.microsoft.com/office/drawing/2014/main" id="{4246D4E7-3B0C-FA01-A4A0-3F54BB6EC82F}"/>
              </a:ext>
            </a:extLst>
          </p:cNvPr>
          <p:cNvSpPr txBox="1"/>
          <p:nvPr/>
        </p:nvSpPr>
        <p:spPr>
          <a:xfrm>
            <a:off x="5728087" y="3561862"/>
            <a:ext cx="165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Silver coins</a:t>
            </a:r>
            <a:endParaRPr lang="en-US" sz="1800" dirty="0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12C9B52D-2563-F537-3E51-4EC0B913BBC6}"/>
              </a:ext>
            </a:extLst>
          </p:cNvPr>
          <p:cNvCxnSpPr>
            <a:cxnSpLocks/>
          </p:cNvCxnSpPr>
          <p:nvPr/>
        </p:nvCxnSpPr>
        <p:spPr>
          <a:xfrm>
            <a:off x="10062810" y="3273770"/>
            <a:ext cx="1602609" cy="10385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AutoShape 14" descr="Afficher l’image source">
            <a:extLst>
              <a:ext uri="{FF2B5EF4-FFF2-40B4-BE49-F238E27FC236}">
                <a16:creationId xmlns:a16="http://schemas.microsoft.com/office/drawing/2014/main" id="{69BB0FE7-2DAB-603F-B04C-6D325515B3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39346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5D3AE12E-693C-5049-20E4-E7CCFE1795C8}"/>
              </a:ext>
            </a:extLst>
          </p:cNvPr>
          <p:cNvSpPr txBox="1"/>
          <p:nvPr/>
        </p:nvSpPr>
        <p:spPr>
          <a:xfrm flipH="1">
            <a:off x="3524431" y="164641"/>
            <a:ext cx="292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6</a:t>
            </a:r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1DB0E617-6E41-2E7A-D317-7D558AF20918}"/>
              </a:ext>
            </a:extLst>
          </p:cNvPr>
          <p:cNvSpPr txBox="1"/>
          <p:nvPr/>
        </p:nvSpPr>
        <p:spPr>
          <a:xfrm>
            <a:off x="8450451" y="4576762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100% of </a:t>
            </a:r>
            <a:r>
              <a:rPr lang="fr-FR" sz="1400" dirty="0" err="1">
                <a:solidFill>
                  <a:schemeClr val="accent5">
                    <a:lumMod val="50000"/>
                  </a:schemeClr>
                </a:solidFill>
              </a:rPr>
              <a:t>citizens</a:t>
            </a:r>
            <a:endParaRPr lang="en-US" sz="1400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0FB8DDAF-936F-6FAD-253B-F6ADD2003A8C}"/>
              </a:ext>
            </a:extLst>
          </p:cNvPr>
          <p:cNvSpPr txBox="1"/>
          <p:nvPr/>
        </p:nvSpPr>
        <p:spPr>
          <a:xfrm>
            <a:off x="7694974" y="4932835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70% ?</a:t>
            </a:r>
            <a:endParaRPr lang="en-US" sz="1400" dirty="0"/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91775BAD-BCE5-0A4E-8DB2-837B6ABA0BD7}"/>
              </a:ext>
            </a:extLst>
          </p:cNvPr>
          <p:cNvSpPr txBox="1"/>
          <p:nvPr/>
        </p:nvSpPr>
        <p:spPr>
          <a:xfrm>
            <a:off x="8147219" y="5514333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30% ?</a:t>
            </a:r>
            <a:endParaRPr lang="en-US" sz="1400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E593DC02-7C9B-EB69-EDA1-6112B7FC253D}"/>
              </a:ext>
            </a:extLst>
          </p:cNvPr>
          <p:cNvSpPr txBox="1"/>
          <p:nvPr/>
        </p:nvSpPr>
        <p:spPr>
          <a:xfrm>
            <a:off x="7764058" y="4285706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30% ?</a:t>
            </a:r>
            <a:endParaRPr lang="en-US" sz="1400" dirty="0"/>
          </a:p>
        </p:txBody>
      </p:sp>
      <p:pic>
        <p:nvPicPr>
          <p:cNvPr id="124" name="Picture 6" descr="Visa Debit Cards | Visa">
            <a:extLst>
              <a:ext uri="{FF2B5EF4-FFF2-40B4-BE49-F238E27FC236}">
                <a16:creationId xmlns:a16="http://schemas.microsoft.com/office/drawing/2014/main" id="{FC61FED6-1E36-B542-570E-018AC12E2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7718" y="4854189"/>
            <a:ext cx="697481" cy="4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DA025241-8D79-4DAB-09C8-06AE1CBCC982}"/>
              </a:ext>
            </a:extLst>
          </p:cNvPr>
          <p:cNvGrpSpPr/>
          <p:nvPr/>
        </p:nvGrpSpPr>
        <p:grpSpPr>
          <a:xfrm>
            <a:off x="4881655" y="5404966"/>
            <a:ext cx="293071" cy="537308"/>
            <a:chOff x="10356764" y="5188827"/>
            <a:chExt cx="542702" cy="992028"/>
          </a:xfrm>
        </p:grpSpPr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8824A2CF-79DD-7B5D-6E6B-C04FEB20B391}"/>
                </a:ext>
              </a:extLst>
            </p:cNvPr>
            <p:cNvGrpSpPr/>
            <p:nvPr/>
          </p:nvGrpSpPr>
          <p:grpSpPr>
            <a:xfrm>
              <a:off x="10356764" y="5188827"/>
              <a:ext cx="542702" cy="992028"/>
              <a:chOff x="10818185" y="3372935"/>
              <a:chExt cx="542702" cy="992028"/>
            </a:xfrm>
          </p:grpSpPr>
          <p:pic>
            <p:nvPicPr>
              <p:cNvPr id="1024" name="Image 1023">
                <a:extLst>
                  <a:ext uri="{FF2B5EF4-FFF2-40B4-BE49-F238E27FC236}">
                    <a16:creationId xmlns:a16="http://schemas.microsoft.com/office/drawing/2014/main" id="{A2853EE8-24FC-28B6-932F-10FDC62FD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3372935"/>
                <a:ext cx="542702" cy="875216"/>
              </a:xfrm>
              <a:prstGeom prst="rect">
                <a:avLst/>
              </a:prstGeom>
            </p:spPr>
          </p:pic>
          <p:pic>
            <p:nvPicPr>
              <p:cNvPr id="1025" name="Image 1024">
                <a:extLst>
                  <a:ext uri="{FF2B5EF4-FFF2-40B4-BE49-F238E27FC236}">
                    <a16:creationId xmlns:a16="http://schemas.microsoft.com/office/drawing/2014/main" id="{D52FBE32-146A-E157-F002-DC775366B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4058137"/>
                <a:ext cx="542702" cy="306826"/>
              </a:xfrm>
              <a:prstGeom prst="rect">
                <a:avLst/>
              </a:prstGeom>
            </p:spPr>
          </p:pic>
        </p:grpSp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0F779339-0346-60D5-1134-A16ACF554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69730" y="5611035"/>
              <a:ext cx="316769" cy="175828"/>
            </a:xfrm>
            <a:prstGeom prst="rect">
              <a:avLst/>
            </a:prstGeom>
          </p:spPr>
        </p:pic>
      </p:grpSp>
      <p:pic>
        <p:nvPicPr>
          <p:cNvPr id="1027" name="Image 1026">
            <a:extLst>
              <a:ext uri="{FF2B5EF4-FFF2-40B4-BE49-F238E27FC236}">
                <a16:creationId xmlns:a16="http://schemas.microsoft.com/office/drawing/2014/main" id="{8353CF3F-9091-E872-CE02-9A4510CC020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0841" y="6072536"/>
            <a:ext cx="880599" cy="649839"/>
          </a:xfrm>
          <a:prstGeom prst="rect">
            <a:avLst/>
          </a:prstGeom>
        </p:spPr>
      </p:pic>
      <p:sp>
        <p:nvSpPr>
          <p:cNvPr id="1031" name="ZoneTexte 1030">
            <a:extLst>
              <a:ext uri="{FF2B5EF4-FFF2-40B4-BE49-F238E27FC236}">
                <a16:creationId xmlns:a16="http://schemas.microsoft.com/office/drawing/2014/main" id="{CFD599A8-00D2-9ED7-F57B-6AA15C3EB3BB}"/>
              </a:ext>
            </a:extLst>
          </p:cNvPr>
          <p:cNvSpPr txBox="1"/>
          <p:nvPr/>
        </p:nvSpPr>
        <p:spPr>
          <a:xfrm>
            <a:off x="2700004" y="6375479"/>
            <a:ext cx="116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 err="1">
                <a:solidFill>
                  <a:srgbClr val="C00000"/>
                </a:solidFill>
              </a:rPr>
              <a:t>Dystopia</a:t>
            </a:r>
            <a:r>
              <a:rPr lang="fr-FR" b="1" i="1" dirty="0">
                <a:solidFill>
                  <a:srgbClr val="C00000"/>
                </a:solidFill>
              </a:rPr>
              <a:t>!</a:t>
            </a:r>
          </a:p>
        </p:txBody>
      </p:sp>
      <p:cxnSp>
        <p:nvCxnSpPr>
          <p:cNvPr id="1035" name="Connecteur droit 1034">
            <a:extLst>
              <a:ext uri="{FF2B5EF4-FFF2-40B4-BE49-F238E27FC236}">
                <a16:creationId xmlns:a16="http://schemas.microsoft.com/office/drawing/2014/main" id="{BF38BDF5-31B2-8863-8AFD-8D3660C2EC81}"/>
              </a:ext>
            </a:extLst>
          </p:cNvPr>
          <p:cNvCxnSpPr>
            <a:cxnSpLocks/>
          </p:cNvCxnSpPr>
          <p:nvPr/>
        </p:nvCxnSpPr>
        <p:spPr>
          <a:xfrm flipV="1">
            <a:off x="10104603" y="3237444"/>
            <a:ext cx="1198309" cy="104578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1" name="ZoneTexte 1040">
            <a:extLst>
              <a:ext uri="{FF2B5EF4-FFF2-40B4-BE49-F238E27FC236}">
                <a16:creationId xmlns:a16="http://schemas.microsoft.com/office/drawing/2014/main" id="{682E913A-2397-759E-BDCF-031AB496C78F}"/>
              </a:ext>
            </a:extLst>
          </p:cNvPr>
          <p:cNvSpPr txBox="1"/>
          <p:nvPr/>
        </p:nvSpPr>
        <p:spPr>
          <a:xfrm>
            <a:off x="155705" y="3219387"/>
            <a:ext cx="32504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Target : </a:t>
            </a:r>
            <a:r>
              <a:rPr lang="fr-FR" sz="1800" b="1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usual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800" b="1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expenses</a:t>
            </a:r>
            <a:endParaRPr lang="fr-FR" sz="1800" b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Bakery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clothes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...</a:t>
            </a:r>
          </a:p>
          <a:p>
            <a:b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@SortieDeBanque – V1.1 Mai24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2" name="ZoneTexte 1041">
            <a:extLst>
              <a:ext uri="{FF2B5EF4-FFF2-40B4-BE49-F238E27FC236}">
                <a16:creationId xmlns:a16="http://schemas.microsoft.com/office/drawing/2014/main" id="{6FF116F0-270A-D6E2-E96C-9E64BCF4385A}"/>
              </a:ext>
            </a:extLst>
          </p:cNvPr>
          <p:cNvSpPr txBox="1"/>
          <p:nvPr/>
        </p:nvSpPr>
        <p:spPr>
          <a:xfrm>
            <a:off x="5335828" y="6243287"/>
            <a:ext cx="1845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2">
                    <a:lumMod val="50000"/>
                  </a:schemeClr>
                </a:solidFill>
              </a:rPr>
              <a:t>By facial scan..</a:t>
            </a:r>
            <a:endParaRPr lang="en-US" sz="1600" dirty="0"/>
          </a:p>
        </p:txBody>
      </p:sp>
      <p:sp>
        <p:nvSpPr>
          <p:cNvPr id="1043" name="ZoneTexte 1042">
            <a:extLst>
              <a:ext uri="{FF2B5EF4-FFF2-40B4-BE49-F238E27FC236}">
                <a16:creationId xmlns:a16="http://schemas.microsoft.com/office/drawing/2014/main" id="{9E284C5B-B23B-482D-B79D-8F3ED5BE1BE7}"/>
              </a:ext>
            </a:extLst>
          </p:cNvPr>
          <p:cNvSpPr txBox="1"/>
          <p:nvPr/>
        </p:nvSpPr>
        <p:spPr>
          <a:xfrm>
            <a:off x="5429631" y="6487335"/>
            <a:ext cx="12152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 dirty="0">
                <a:solidFill>
                  <a:schemeClr val="accent2">
                    <a:lumMod val="50000"/>
                  </a:schemeClr>
                </a:solidFill>
              </a:rPr>
              <a:t>By iris......</a:t>
            </a:r>
            <a:endParaRPr lang="en-US" sz="15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111D00-DACF-56DC-04E1-482A0B39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981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D879B098-F70A-DF47-0113-6C2DF590F6A3}"/>
              </a:ext>
            </a:extLst>
          </p:cNvPr>
          <p:cNvSpPr/>
          <p:nvPr/>
        </p:nvSpPr>
        <p:spPr>
          <a:xfrm>
            <a:off x="686349" y="2356428"/>
            <a:ext cx="1312185" cy="4118684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  <a:gd name="connsiteX0" fmla="*/ 1278154 w 1278154"/>
              <a:gd name="connsiteY0" fmla="*/ 4981624 h 4981624"/>
              <a:gd name="connsiteX1" fmla="*/ 1266865 w 1278154"/>
              <a:gd name="connsiteY1" fmla="*/ 3841448 h 4981624"/>
              <a:gd name="connsiteX2" fmla="*/ 160553 w 1278154"/>
              <a:gd name="connsiteY2" fmla="*/ 2814158 h 4981624"/>
              <a:gd name="connsiteX3" fmla="*/ 2509 w 1278154"/>
              <a:gd name="connsiteY3" fmla="*/ 1346603 h 4981624"/>
              <a:gd name="connsiteX4" fmla="*/ 28314 w 1278154"/>
              <a:gd name="connsiteY4" fmla="*/ 0 h 4981624"/>
              <a:gd name="connsiteX0" fmla="*/ 1281503 w 1281503"/>
              <a:gd name="connsiteY0" fmla="*/ 4981624 h 4981624"/>
              <a:gd name="connsiteX1" fmla="*/ 1270214 w 1281503"/>
              <a:gd name="connsiteY1" fmla="*/ 3841448 h 4981624"/>
              <a:gd name="connsiteX2" fmla="*/ 163902 w 1281503"/>
              <a:gd name="connsiteY2" fmla="*/ 2814158 h 4981624"/>
              <a:gd name="connsiteX3" fmla="*/ 5858 w 1281503"/>
              <a:gd name="connsiteY3" fmla="*/ 1346603 h 4981624"/>
              <a:gd name="connsiteX4" fmla="*/ 2635 w 1281503"/>
              <a:gd name="connsiteY4" fmla="*/ 0 h 4981624"/>
              <a:gd name="connsiteX0" fmla="*/ 1612953 w 1612953"/>
              <a:gd name="connsiteY0" fmla="*/ 4981624 h 4981624"/>
              <a:gd name="connsiteX1" fmla="*/ 1601664 w 1612953"/>
              <a:gd name="connsiteY1" fmla="*/ 3841448 h 4981624"/>
              <a:gd name="connsiteX2" fmla="*/ 495352 w 1612953"/>
              <a:gd name="connsiteY2" fmla="*/ 2814158 h 4981624"/>
              <a:gd name="connsiteX3" fmla="*/ 337308 w 1612953"/>
              <a:gd name="connsiteY3" fmla="*/ 1346603 h 4981624"/>
              <a:gd name="connsiteX4" fmla="*/ 257 w 1612953"/>
              <a:gd name="connsiteY4" fmla="*/ 0 h 4981624"/>
              <a:gd name="connsiteX0" fmla="*/ 1613220 w 1613220"/>
              <a:gd name="connsiteY0" fmla="*/ 4981624 h 4981624"/>
              <a:gd name="connsiteX1" fmla="*/ 1601931 w 1613220"/>
              <a:gd name="connsiteY1" fmla="*/ 3841448 h 4981624"/>
              <a:gd name="connsiteX2" fmla="*/ 495619 w 1613220"/>
              <a:gd name="connsiteY2" fmla="*/ 2814158 h 4981624"/>
              <a:gd name="connsiteX3" fmla="*/ 148889 w 1613220"/>
              <a:gd name="connsiteY3" fmla="*/ 1390146 h 4981624"/>
              <a:gd name="connsiteX4" fmla="*/ 524 w 1613220"/>
              <a:gd name="connsiteY4" fmla="*/ 0 h 4981624"/>
              <a:gd name="connsiteX0" fmla="*/ 1613461 w 1613461"/>
              <a:gd name="connsiteY0" fmla="*/ 4981624 h 4981624"/>
              <a:gd name="connsiteX1" fmla="*/ 1602172 w 1613461"/>
              <a:gd name="connsiteY1" fmla="*/ 3841448 h 4981624"/>
              <a:gd name="connsiteX2" fmla="*/ 495860 w 1613461"/>
              <a:gd name="connsiteY2" fmla="*/ 2814158 h 4981624"/>
              <a:gd name="connsiteX3" fmla="*/ 149130 w 1613461"/>
              <a:gd name="connsiteY3" fmla="*/ 1390146 h 4981624"/>
              <a:gd name="connsiteX4" fmla="*/ 765 w 1613461"/>
              <a:gd name="connsiteY4" fmla="*/ 0 h 4981624"/>
              <a:gd name="connsiteX0" fmla="*/ 1613461 w 1613461"/>
              <a:gd name="connsiteY0" fmla="*/ 4981624 h 4981624"/>
              <a:gd name="connsiteX1" fmla="*/ 1602172 w 1613461"/>
              <a:gd name="connsiteY1" fmla="*/ 3841448 h 4981624"/>
              <a:gd name="connsiteX2" fmla="*/ 495860 w 1613461"/>
              <a:gd name="connsiteY2" fmla="*/ 2814158 h 4981624"/>
              <a:gd name="connsiteX3" fmla="*/ 149130 w 1613461"/>
              <a:gd name="connsiteY3" fmla="*/ 1390146 h 4981624"/>
              <a:gd name="connsiteX4" fmla="*/ 765 w 1613461"/>
              <a:gd name="connsiteY4" fmla="*/ 0 h 4981624"/>
              <a:gd name="connsiteX0" fmla="*/ 1612696 w 1612696"/>
              <a:gd name="connsiteY0" fmla="*/ 4981624 h 4981624"/>
              <a:gd name="connsiteX1" fmla="*/ 1601407 w 1612696"/>
              <a:gd name="connsiteY1" fmla="*/ 3841448 h 4981624"/>
              <a:gd name="connsiteX2" fmla="*/ 495095 w 1612696"/>
              <a:gd name="connsiteY2" fmla="*/ 2814158 h 4981624"/>
              <a:gd name="connsiteX3" fmla="*/ 148365 w 1612696"/>
              <a:gd name="connsiteY3" fmla="*/ 1390146 h 4981624"/>
              <a:gd name="connsiteX4" fmla="*/ 0 w 1612696"/>
              <a:gd name="connsiteY4" fmla="*/ 0 h 4981624"/>
              <a:gd name="connsiteX0" fmla="*/ 1482068 w 1482068"/>
              <a:gd name="connsiteY0" fmla="*/ 4415567 h 4415567"/>
              <a:gd name="connsiteX1" fmla="*/ 1470779 w 1482068"/>
              <a:gd name="connsiteY1" fmla="*/ 3275391 h 4415567"/>
              <a:gd name="connsiteX2" fmla="*/ 364467 w 1482068"/>
              <a:gd name="connsiteY2" fmla="*/ 2248101 h 4415567"/>
              <a:gd name="connsiteX3" fmla="*/ 17737 w 1482068"/>
              <a:gd name="connsiteY3" fmla="*/ 824089 h 4415567"/>
              <a:gd name="connsiteX4" fmla="*/ 0 w 1482068"/>
              <a:gd name="connsiteY4" fmla="*/ 0 h 4415567"/>
              <a:gd name="connsiteX0" fmla="*/ 1484181 w 1484181"/>
              <a:gd name="connsiteY0" fmla="*/ 4415567 h 4415567"/>
              <a:gd name="connsiteX1" fmla="*/ 1472892 w 1484181"/>
              <a:gd name="connsiteY1" fmla="*/ 3275391 h 4415567"/>
              <a:gd name="connsiteX2" fmla="*/ 366580 w 1484181"/>
              <a:gd name="connsiteY2" fmla="*/ 2248101 h 4415567"/>
              <a:gd name="connsiteX3" fmla="*/ 19850 w 1484181"/>
              <a:gd name="connsiteY3" fmla="*/ 824089 h 4415567"/>
              <a:gd name="connsiteX4" fmla="*/ 2113 w 1484181"/>
              <a:gd name="connsiteY4" fmla="*/ 0 h 4415567"/>
              <a:gd name="connsiteX0" fmla="*/ 1484181 w 1484181"/>
              <a:gd name="connsiteY0" fmla="*/ 4415567 h 4415567"/>
              <a:gd name="connsiteX1" fmla="*/ 1472892 w 1484181"/>
              <a:gd name="connsiteY1" fmla="*/ 3275391 h 4415567"/>
              <a:gd name="connsiteX2" fmla="*/ 366580 w 1484181"/>
              <a:gd name="connsiteY2" fmla="*/ 2248101 h 4415567"/>
              <a:gd name="connsiteX3" fmla="*/ 19850 w 1484181"/>
              <a:gd name="connsiteY3" fmla="*/ 824089 h 4415567"/>
              <a:gd name="connsiteX4" fmla="*/ 2113 w 1484181"/>
              <a:gd name="connsiteY4" fmla="*/ 0 h 4415567"/>
              <a:gd name="connsiteX0" fmla="*/ 1484181 w 1558046"/>
              <a:gd name="connsiteY0" fmla="*/ 4059307 h 4059307"/>
              <a:gd name="connsiteX1" fmla="*/ 1472892 w 1558046"/>
              <a:gd name="connsiteY1" fmla="*/ 3275391 h 4059307"/>
              <a:gd name="connsiteX2" fmla="*/ 366580 w 1558046"/>
              <a:gd name="connsiteY2" fmla="*/ 2248101 h 4059307"/>
              <a:gd name="connsiteX3" fmla="*/ 19850 w 1558046"/>
              <a:gd name="connsiteY3" fmla="*/ 824089 h 4059307"/>
              <a:gd name="connsiteX4" fmla="*/ 2113 w 1558046"/>
              <a:gd name="connsiteY4" fmla="*/ 0 h 4059307"/>
              <a:gd name="connsiteX0" fmla="*/ 1484181 w 1489844"/>
              <a:gd name="connsiteY0" fmla="*/ 4059307 h 4059307"/>
              <a:gd name="connsiteX1" fmla="*/ 1472892 w 1489844"/>
              <a:gd name="connsiteY1" fmla="*/ 3275391 h 4059307"/>
              <a:gd name="connsiteX2" fmla="*/ 366580 w 1489844"/>
              <a:gd name="connsiteY2" fmla="*/ 2248101 h 4059307"/>
              <a:gd name="connsiteX3" fmla="*/ 19850 w 1489844"/>
              <a:gd name="connsiteY3" fmla="*/ 824089 h 4059307"/>
              <a:gd name="connsiteX4" fmla="*/ 2113 w 1489844"/>
              <a:gd name="connsiteY4" fmla="*/ 0 h 4059307"/>
              <a:gd name="connsiteX0" fmla="*/ 1484181 w 1484181"/>
              <a:gd name="connsiteY0" fmla="*/ 4059307 h 4059307"/>
              <a:gd name="connsiteX1" fmla="*/ 1306637 w 1484181"/>
              <a:gd name="connsiteY1" fmla="*/ 3334768 h 4059307"/>
              <a:gd name="connsiteX2" fmla="*/ 366580 w 1484181"/>
              <a:gd name="connsiteY2" fmla="*/ 2248101 h 4059307"/>
              <a:gd name="connsiteX3" fmla="*/ 19850 w 1484181"/>
              <a:gd name="connsiteY3" fmla="*/ 824089 h 4059307"/>
              <a:gd name="connsiteX4" fmla="*/ 2113 w 1484181"/>
              <a:gd name="connsiteY4" fmla="*/ 0 h 4059307"/>
              <a:gd name="connsiteX0" fmla="*/ 1341677 w 1388442"/>
              <a:gd name="connsiteY0" fmla="*/ 4118684 h 4118684"/>
              <a:gd name="connsiteX1" fmla="*/ 1306637 w 1388442"/>
              <a:gd name="connsiteY1" fmla="*/ 3334768 h 4118684"/>
              <a:gd name="connsiteX2" fmla="*/ 366580 w 1388442"/>
              <a:gd name="connsiteY2" fmla="*/ 2248101 h 4118684"/>
              <a:gd name="connsiteX3" fmla="*/ 19850 w 1388442"/>
              <a:gd name="connsiteY3" fmla="*/ 824089 h 4118684"/>
              <a:gd name="connsiteX4" fmla="*/ 2113 w 1388442"/>
              <a:gd name="connsiteY4" fmla="*/ 0 h 4118684"/>
              <a:gd name="connsiteX0" fmla="*/ 1341677 w 1341677"/>
              <a:gd name="connsiteY0" fmla="*/ 4118684 h 4118684"/>
              <a:gd name="connsiteX1" fmla="*/ 1306637 w 1341677"/>
              <a:gd name="connsiteY1" fmla="*/ 3334768 h 4118684"/>
              <a:gd name="connsiteX2" fmla="*/ 366580 w 1341677"/>
              <a:gd name="connsiteY2" fmla="*/ 2248101 h 4118684"/>
              <a:gd name="connsiteX3" fmla="*/ 19850 w 1341677"/>
              <a:gd name="connsiteY3" fmla="*/ 824089 h 4118684"/>
              <a:gd name="connsiteX4" fmla="*/ 2113 w 1341677"/>
              <a:gd name="connsiteY4" fmla="*/ 0 h 4118684"/>
              <a:gd name="connsiteX0" fmla="*/ 1306051 w 1375455"/>
              <a:gd name="connsiteY0" fmla="*/ 4118684 h 4118684"/>
              <a:gd name="connsiteX1" fmla="*/ 1306637 w 1375455"/>
              <a:gd name="connsiteY1" fmla="*/ 3334768 h 4118684"/>
              <a:gd name="connsiteX2" fmla="*/ 366580 w 1375455"/>
              <a:gd name="connsiteY2" fmla="*/ 2248101 h 4118684"/>
              <a:gd name="connsiteX3" fmla="*/ 19850 w 1375455"/>
              <a:gd name="connsiteY3" fmla="*/ 824089 h 4118684"/>
              <a:gd name="connsiteX4" fmla="*/ 2113 w 1375455"/>
              <a:gd name="connsiteY4" fmla="*/ 0 h 4118684"/>
              <a:gd name="connsiteX0" fmla="*/ 1306051 w 1312185"/>
              <a:gd name="connsiteY0" fmla="*/ 4118684 h 4118684"/>
              <a:gd name="connsiteX1" fmla="*/ 1306637 w 1312185"/>
              <a:gd name="connsiteY1" fmla="*/ 3334768 h 4118684"/>
              <a:gd name="connsiteX2" fmla="*/ 366580 w 1312185"/>
              <a:gd name="connsiteY2" fmla="*/ 2248101 h 4118684"/>
              <a:gd name="connsiteX3" fmla="*/ 19850 w 1312185"/>
              <a:gd name="connsiteY3" fmla="*/ 824089 h 4118684"/>
              <a:gd name="connsiteX4" fmla="*/ 2113 w 1312185"/>
              <a:gd name="connsiteY4" fmla="*/ 0 h 411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2185" h="4118684">
                <a:moveTo>
                  <a:pt x="1306051" y="4118684"/>
                </a:moveTo>
                <a:cubicBezTo>
                  <a:pt x="1303229" y="3768728"/>
                  <a:pt x="1320712" y="3741535"/>
                  <a:pt x="1306637" y="3334768"/>
                </a:cubicBezTo>
                <a:cubicBezTo>
                  <a:pt x="1292562" y="2928001"/>
                  <a:pt x="581044" y="2666547"/>
                  <a:pt x="366580" y="2248101"/>
                </a:cubicBezTo>
                <a:cubicBezTo>
                  <a:pt x="152116" y="1829655"/>
                  <a:pt x="70918" y="1313542"/>
                  <a:pt x="19850" y="824089"/>
                </a:cubicBezTo>
                <a:cubicBezTo>
                  <a:pt x="-23154" y="242711"/>
                  <a:pt x="19852" y="514719"/>
                  <a:pt x="2113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638E04-A4B2-9E43-1102-07501CC5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61</a:t>
            </a:fld>
            <a:endParaRPr lang="en-US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68BDF72-D86B-B589-85FD-AD6568FFD2BB}"/>
              </a:ext>
            </a:extLst>
          </p:cNvPr>
          <p:cNvSpPr txBox="1">
            <a:spLocks/>
          </p:cNvSpPr>
          <p:nvPr/>
        </p:nvSpPr>
        <p:spPr>
          <a:xfrm>
            <a:off x="10545061" y="4561790"/>
            <a:ext cx="2181185" cy="223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/>
              <a:t>Tor    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IPFS  </a:t>
            </a:r>
            <a:br>
              <a:rPr lang="fr-FR" sz="1600" dirty="0"/>
            </a:br>
            <a:r>
              <a:rPr lang="fr-FR" sz="1600" dirty="0"/>
              <a:t>= décentralisé</a:t>
            </a:r>
            <a:br>
              <a:rPr lang="fr-FR" sz="1600" dirty="0"/>
            </a:br>
            <a:r>
              <a:rPr lang="fr-FR" sz="1600" dirty="0" err="1"/>
              <a:t>navig</a:t>
            </a:r>
            <a:r>
              <a:rPr lang="fr-FR" sz="1600" dirty="0"/>
              <a:t>. Brave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Torrent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I2P / PGP</a:t>
            </a:r>
            <a:endParaRPr 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5E5025-E03E-A6F6-CADA-E7927000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6" y="1729086"/>
            <a:ext cx="2627835" cy="80171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F84EC35-B4A6-63BE-E03C-409B7FF58BA9}"/>
              </a:ext>
            </a:extLst>
          </p:cNvPr>
          <p:cNvSpPr txBox="1"/>
          <p:nvPr/>
        </p:nvSpPr>
        <p:spPr>
          <a:xfrm>
            <a:off x="1624987" y="2191833"/>
            <a:ext cx="225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getsession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D622627-415E-B301-4973-7EDDAC714C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1343" y="4086582"/>
            <a:ext cx="1984621" cy="81040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D437629-F389-1E78-CE26-82D250216E95}"/>
              </a:ext>
            </a:extLst>
          </p:cNvPr>
          <p:cNvSpPr txBox="1"/>
          <p:nvPr/>
        </p:nvSpPr>
        <p:spPr>
          <a:xfrm>
            <a:off x="1691552" y="4807413"/>
            <a:ext cx="2309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chiffré mais centralisé donc censurable et n° de tél visible !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3DE4478-23E1-223B-BE48-62EFD1C95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46" b="88506" l="8562" r="92466">
                        <a14:foregroundMark x1="9589" y1="28736" x2="8904" y2="41379"/>
                        <a14:foregroundMark x1="14726" y1="34483" x2="15753" y2="49425"/>
                        <a14:foregroundMark x1="31849" y1="34483" x2="33219" y2="55172"/>
                        <a14:foregroundMark x1="44178" y1="33333" x2="44178" y2="54023"/>
                        <a14:foregroundMark x1="53082" y1="42529" x2="56507" y2="48276"/>
                        <a14:foregroundMark x1="60274" y1="35632" x2="59932" y2="52874"/>
                        <a14:foregroundMark x1="66096" y1="41379" x2="64041" y2="45977"/>
                        <a14:foregroundMark x1="73288" y1="33333" x2="71918" y2="45977"/>
                        <a14:foregroundMark x1="79110" y1="43678" x2="79795" y2="58621"/>
                        <a14:foregroundMark x1="86986" y1="43678" x2="88014" y2="56322"/>
                        <a14:foregroundMark x1="92466" y1="55172" x2="92123" y2="44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34" y="5801465"/>
            <a:ext cx="1696232" cy="5053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571D6D9-F42C-945E-3848-53EC9562D0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0" y="5731206"/>
            <a:ext cx="1851362" cy="54498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5E1BDE3-5C87-5E86-4736-917700FBD293}"/>
              </a:ext>
            </a:extLst>
          </p:cNvPr>
          <p:cNvSpPr txBox="1"/>
          <p:nvPr/>
        </p:nvSpPr>
        <p:spPr>
          <a:xfrm>
            <a:off x="6377053" y="5623443"/>
            <a:ext cx="16883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Sécu </a:t>
            </a:r>
            <a:r>
              <a:rPr lang="fr-FR" b="1" dirty="0" err="1">
                <a:solidFill>
                  <a:schemeClr val="accent2"/>
                </a:solidFill>
              </a:rPr>
              <a:t>niv</a:t>
            </a:r>
            <a:r>
              <a:rPr lang="fr-FR" b="1" dirty="0">
                <a:solidFill>
                  <a:schemeClr val="accent2"/>
                </a:solidFill>
              </a:rPr>
              <a:t>. 0</a:t>
            </a:r>
            <a:br>
              <a:rPr lang="fr-FR" b="1" dirty="0">
                <a:solidFill>
                  <a:schemeClr val="accent2"/>
                </a:solidFill>
              </a:rPr>
            </a:br>
            <a:r>
              <a:rPr lang="fr-FR" sz="1600" dirty="0">
                <a:solidFill>
                  <a:schemeClr val="accent2"/>
                </a:solidFill>
              </a:rPr>
              <a:t>type GAFAM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AD705A3-A89C-D5E7-B0A9-94630AE51397}"/>
              </a:ext>
            </a:extLst>
          </p:cNvPr>
          <p:cNvSpPr txBox="1"/>
          <p:nvPr/>
        </p:nvSpPr>
        <p:spPr>
          <a:xfrm>
            <a:off x="4525023" y="1213751"/>
            <a:ext cx="313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Groupes et arborescences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8707E85-A87E-31C2-3E8E-0856D5892CDF}"/>
              </a:ext>
            </a:extLst>
          </p:cNvPr>
          <p:cNvSpPr txBox="1"/>
          <p:nvPr/>
        </p:nvSpPr>
        <p:spPr>
          <a:xfrm>
            <a:off x="4558841" y="3497900"/>
            <a:ext cx="256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incensurable. 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/!\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B447DAB1-7521-FCC2-FD34-36D54123A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80" y="4194595"/>
            <a:ext cx="2134631" cy="734391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328F9C1F-08E5-CDA8-2D9D-5DE7C54CB9BD}"/>
              </a:ext>
            </a:extLst>
          </p:cNvPr>
          <p:cNvSpPr txBox="1"/>
          <p:nvPr/>
        </p:nvSpPr>
        <p:spPr>
          <a:xfrm>
            <a:off x="4154975" y="4821113"/>
            <a:ext cx="27304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chiffré possible, centralisé, n° de tél obligatoire qui peut être caché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6535842-00BE-620B-3DCA-6630C68FC817}"/>
              </a:ext>
            </a:extLst>
          </p:cNvPr>
          <p:cNvSpPr txBox="1"/>
          <p:nvPr/>
        </p:nvSpPr>
        <p:spPr>
          <a:xfrm>
            <a:off x="3125744" y="4337475"/>
            <a:ext cx="714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org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DC6F398-31E9-444D-0CA0-818CB7A3D7CB}"/>
              </a:ext>
            </a:extLst>
          </p:cNvPr>
          <p:cNvSpPr txBox="1"/>
          <p:nvPr/>
        </p:nvSpPr>
        <p:spPr>
          <a:xfrm>
            <a:off x="6486727" y="4380112"/>
            <a:ext cx="714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org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04D8365-9A51-6BFD-A634-2A3D2705E7A4}"/>
              </a:ext>
            </a:extLst>
          </p:cNvPr>
          <p:cNvSpPr/>
          <p:nvPr/>
        </p:nvSpPr>
        <p:spPr>
          <a:xfrm flipH="1">
            <a:off x="6493496" y="1763237"/>
            <a:ext cx="1282500" cy="4699403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  <a:gd name="connsiteX0" fmla="*/ 1278154 w 1278154"/>
              <a:gd name="connsiteY0" fmla="*/ 4176888 h 4176888"/>
              <a:gd name="connsiteX1" fmla="*/ 1266865 w 1278154"/>
              <a:gd name="connsiteY1" fmla="*/ 3036712 h 4176888"/>
              <a:gd name="connsiteX2" fmla="*/ 160553 w 1278154"/>
              <a:gd name="connsiteY2" fmla="*/ 2009422 h 4176888"/>
              <a:gd name="connsiteX3" fmla="*/ 2509 w 1278154"/>
              <a:gd name="connsiteY3" fmla="*/ 541867 h 4176888"/>
              <a:gd name="connsiteX4" fmla="*/ 13799 w 1278154"/>
              <a:gd name="connsiteY4" fmla="*/ 0 h 4176888"/>
              <a:gd name="connsiteX0" fmla="*/ 1278154 w 1278154"/>
              <a:gd name="connsiteY0" fmla="*/ 4176888 h 4176888"/>
              <a:gd name="connsiteX1" fmla="*/ 1266865 w 1278154"/>
              <a:gd name="connsiteY1" fmla="*/ 3196369 h 4176888"/>
              <a:gd name="connsiteX2" fmla="*/ 160553 w 1278154"/>
              <a:gd name="connsiteY2" fmla="*/ 2009422 h 4176888"/>
              <a:gd name="connsiteX3" fmla="*/ 2509 w 1278154"/>
              <a:gd name="connsiteY3" fmla="*/ 541867 h 4176888"/>
              <a:gd name="connsiteX4" fmla="*/ 13799 w 1278154"/>
              <a:gd name="connsiteY4" fmla="*/ 0 h 4176888"/>
              <a:gd name="connsiteX0" fmla="*/ 1275645 w 1348435"/>
              <a:gd name="connsiteY0" fmla="*/ 4176888 h 4176888"/>
              <a:gd name="connsiteX1" fmla="*/ 1264356 w 1348435"/>
              <a:gd name="connsiteY1" fmla="*/ 3196369 h 4176888"/>
              <a:gd name="connsiteX2" fmla="*/ 172558 w 1348435"/>
              <a:gd name="connsiteY2" fmla="*/ 2125537 h 4176888"/>
              <a:gd name="connsiteX3" fmla="*/ 0 w 1348435"/>
              <a:gd name="connsiteY3" fmla="*/ 541867 h 4176888"/>
              <a:gd name="connsiteX4" fmla="*/ 11290 w 1348435"/>
              <a:gd name="connsiteY4" fmla="*/ 0 h 4176888"/>
              <a:gd name="connsiteX0" fmla="*/ 1275645 w 1275645"/>
              <a:gd name="connsiteY0" fmla="*/ 4176888 h 4176888"/>
              <a:gd name="connsiteX1" fmla="*/ 1264356 w 1275645"/>
              <a:gd name="connsiteY1" fmla="*/ 3196369 h 4176888"/>
              <a:gd name="connsiteX2" fmla="*/ 172558 w 1275645"/>
              <a:gd name="connsiteY2" fmla="*/ 2125537 h 4176888"/>
              <a:gd name="connsiteX3" fmla="*/ 0 w 1275645"/>
              <a:gd name="connsiteY3" fmla="*/ 541867 h 4176888"/>
              <a:gd name="connsiteX4" fmla="*/ 11290 w 1275645"/>
              <a:gd name="connsiteY4" fmla="*/ 0 h 4176888"/>
              <a:gd name="connsiteX0" fmla="*/ 1275645 w 1275645"/>
              <a:gd name="connsiteY0" fmla="*/ 4597803 h 4597803"/>
              <a:gd name="connsiteX1" fmla="*/ 1264356 w 1275645"/>
              <a:gd name="connsiteY1" fmla="*/ 3617284 h 4597803"/>
              <a:gd name="connsiteX2" fmla="*/ 172558 w 1275645"/>
              <a:gd name="connsiteY2" fmla="*/ 2546452 h 4597803"/>
              <a:gd name="connsiteX3" fmla="*/ 0 w 1275645"/>
              <a:gd name="connsiteY3" fmla="*/ 962782 h 4597803"/>
              <a:gd name="connsiteX4" fmla="*/ 40319 w 1275645"/>
              <a:gd name="connsiteY4" fmla="*/ 0 h 4597803"/>
              <a:gd name="connsiteX0" fmla="*/ 1281504 w 1281504"/>
              <a:gd name="connsiteY0" fmla="*/ 4699403 h 4699403"/>
              <a:gd name="connsiteX1" fmla="*/ 1270215 w 1281504"/>
              <a:gd name="connsiteY1" fmla="*/ 3718884 h 4699403"/>
              <a:gd name="connsiteX2" fmla="*/ 178417 w 1281504"/>
              <a:gd name="connsiteY2" fmla="*/ 2648052 h 4699403"/>
              <a:gd name="connsiteX3" fmla="*/ 5859 w 1281504"/>
              <a:gd name="connsiteY3" fmla="*/ 1064382 h 4699403"/>
              <a:gd name="connsiteX4" fmla="*/ 2635 w 1281504"/>
              <a:gd name="connsiteY4" fmla="*/ 0 h 4699403"/>
              <a:gd name="connsiteX0" fmla="*/ 1281504 w 1281504"/>
              <a:gd name="connsiteY0" fmla="*/ 4699403 h 4699403"/>
              <a:gd name="connsiteX1" fmla="*/ 1270215 w 1281504"/>
              <a:gd name="connsiteY1" fmla="*/ 3891878 h 4699403"/>
              <a:gd name="connsiteX2" fmla="*/ 178417 w 1281504"/>
              <a:gd name="connsiteY2" fmla="*/ 2648052 h 4699403"/>
              <a:gd name="connsiteX3" fmla="*/ 5859 w 1281504"/>
              <a:gd name="connsiteY3" fmla="*/ 1064382 h 4699403"/>
              <a:gd name="connsiteX4" fmla="*/ 2635 w 1281504"/>
              <a:gd name="connsiteY4" fmla="*/ 0 h 4699403"/>
              <a:gd name="connsiteX0" fmla="*/ 1285514 w 1361048"/>
              <a:gd name="connsiteY0" fmla="*/ 4699403 h 4699403"/>
              <a:gd name="connsiteX1" fmla="*/ 1274225 w 1361048"/>
              <a:gd name="connsiteY1" fmla="*/ 3891878 h 4699403"/>
              <a:gd name="connsiteX2" fmla="*/ 145357 w 1361048"/>
              <a:gd name="connsiteY2" fmla="*/ 2240279 h 4699403"/>
              <a:gd name="connsiteX3" fmla="*/ 9869 w 1361048"/>
              <a:gd name="connsiteY3" fmla="*/ 1064382 h 4699403"/>
              <a:gd name="connsiteX4" fmla="*/ 6645 w 1361048"/>
              <a:gd name="connsiteY4" fmla="*/ 0 h 4699403"/>
              <a:gd name="connsiteX0" fmla="*/ 1281505 w 1287705"/>
              <a:gd name="connsiteY0" fmla="*/ 4699403 h 4699403"/>
              <a:gd name="connsiteX1" fmla="*/ 1146648 w 1287705"/>
              <a:gd name="connsiteY1" fmla="*/ 3632386 h 4699403"/>
              <a:gd name="connsiteX2" fmla="*/ 141348 w 1287705"/>
              <a:gd name="connsiteY2" fmla="*/ 2240279 h 4699403"/>
              <a:gd name="connsiteX3" fmla="*/ 5860 w 1287705"/>
              <a:gd name="connsiteY3" fmla="*/ 1064382 h 4699403"/>
              <a:gd name="connsiteX4" fmla="*/ 2636 w 1287705"/>
              <a:gd name="connsiteY4" fmla="*/ 0 h 4699403"/>
              <a:gd name="connsiteX0" fmla="*/ 1281505 w 1303123"/>
              <a:gd name="connsiteY0" fmla="*/ 4699403 h 4699403"/>
              <a:gd name="connsiteX1" fmla="*/ 1146648 w 1303123"/>
              <a:gd name="connsiteY1" fmla="*/ 3632386 h 4699403"/>
              <a:gd name="connsiteX2" fmla="*/ 141348 w 1303123"/>
              <a:gd name="connsiteY2" fmla="*/ 2240279 h 4699403"/>
              <a:gd name="connsiteX3" fmla="*/ 5860 w 1303123"/>
              <a:gd name="connsiteY3" fmla="*/ 1064382 h 4699403"/>
              <a:gd name="connsiteX4" fmla="*/ 2636 w 1303123"/>
              <a:gd name="connsiteY4" fmla="*/ 0 h 4699403"/>
              <a:gd name="connsiteX0" fmla="*/ 1281505 w 1282500"/>
              <a:gd name="connsiteY0" fmla="*/ 4699403 h 4699403"/>
              <a:gd name="connsiteX1" fmla="*/ 1146648 w 1282500"/>
              <a:gd name="connsiteY1" fmla="*/ 3632386 h 4699403"/>
              <a:gd name="connsiteX2" fmla="*/ 141348 w 1282500"/>
              <a:gd name="connsiteY2" fmla="*/ 2240279 h 4699403"/>
              <a:gd name="connsiteX3" fmla="*/ 5860 w 1282500"/>
              <a:gd name="connsiteY3" fmla="*/ 1064382 h 4699403"/>
              <a:gd name="connsiteX4" fmla="*/ 2636 w 1282500"/>
              <a:gd name="connsiteY4" fmla="*/ 0 h 469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500" h="4699403">
                <a:moveTo>
                  <a:pt x="1281505" y="4699403"/>
                </a:moveTo>
                <a:cubicBezTo>
                  <a:pt x="1278683" y="4349447"/>
                  <a:pt x="1311960" y="4017527"/>
                  <a:pt x="1146648" y="3632386"/>
                </a:cubicBezTo>
                <a:cubicBezTo>
                  <a:pt x="981336" y="3247245"/>
                  <a:pt x="331479" y="2668279"/>
                  <a:pt x="141348" y="2240279"/>
                </a:cubicBezTo>
                <a:cubicBezTo>
                  <a:pt x="-48783" y="1812279"/>
                  <a:pt x="13385" y="1510293"/>
                  <a:pt x="5860" y="1064382"/>
                </a:cubicBezTo>
                <a:cubicBezTo>
                  <a:pt x="20913" y="483004"/>
                  <a:pt x="-8653" y="340548"/>
                  <a:pt x="2636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9DBA669-52AE-E330-4A1E-636637182139}"/>
              </a:ext>
            </a:extLst>
          </p:cNvPr>
          <p:cNvSpPr txBox="1"/>
          <p:nvPr/>
        </p:nvSpPr>
        <p:spPr>
          <a:xfrm>
            <a:off x="7955888" y="1924640"/>
            <a:ext cx="191198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6"/>
                </a:solidFill>
              </a:rPr>
              <a:t>Sécu niveau 2</a:t>
            </a:r>
          </a:p>
          <a:p>
            <a:pPr algn="ctr"/>
            <a:r>
              <a:rPr lang="fr-FR" sz="1600" b="1" dirty="0">
                <a:solidFill>
                  <a:schemeClr val="accent6"/>
                </a:solidFill>
              </a:rPr>
              <a:t>Aucune</a:t>
            </a:r>
            <a:r>
              <a:rPr lang="fr-FR" sz="1600" dirty="0">
                <a:solidFill>
                  <a:schemeClr val="accent6"/>
                </a:solidFill>
              </a:rPr>
              <a:t> donnée personnelle,</a:t>
            </a:r>
          </a:p>
          <a:p>
            <a:pPr algn="ctr"/>
            <a:r>
              <a:rPr lang="fr-FR" sz="1600" dirty="0">
                <a:solidFill>
                  <a:schemeClr val="accent6"/>
                </a:solidFill>
              </a:rPr>
              <a:t>décentralisé</a:t>
            </a:r>
            <a:r>
              <a:rPr lang="fr-FR" sz="1600" b="1" dirty="0">
                <a:solidFill>
                  <a:schemeClr val="accent6"/>
                </a:solidFill>
              </a:rPr>
              <a:t>,</a:t>
            </a:r>
          </a:p>
          <a:p>
            <a:pPr algn="ctr"/>
            <a:r>
              <a:rPr lang="fr-FR" sz="1600" b="1" dirty="0">
                <a:solidFill>
                  <a:schemeClr val="accent6"/>
                </a:solidFill>
              </a:rPr>
              <a:t>Incensurable</a:t>
            </a:r>
          </a:p>
          <a:p>
            <a:pPr algn="ctr"/>
            <a:r>
              <a:rPr lang="fr-FR" sz="1600" dirty="0">
                <a:solidFill>
                  <a:schemeClr val="accent6"/>
                </a:solidFill>
              </a:rPr>
              <a:t>Sur téléphone et PC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D0D2269-BEFA-DEE1-BD3C-70BA6D82E420}"/>
              </a:ext>
            </a:extLst>
          </p:cNvPr>
          <p:cNvSpPr txBox="1"/>
          <p:nvPr/>
        </p:nvSpPr>
        <p:spPr>
          <a:xfrm>
            <a:off x="672216" y="634388"/>
            <a:ext cx="9058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Tant qu'Internet fonctionne. Sinon, passage au talkie-walkie radio et RDV à heure et point fixé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858F23E-61BB-112F-A379-7A38AAB8A911}"/>
              </a:ext>
            </a:extLst>
          </p:cNvPr>
          <p:cNvSpPr txBox="1"/>
          <p:nvPr/>
        </p:nvSpPr>
        <p:spPr>
          <a:xfrm rot="5400000">
            <a:off x="393768" y="5668482"/>
            <a:ext cx="1432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V3 Oct.. 2023 </a:t>
            </a:r>
            <a:endParaRPr lang="en-US" sz="11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44FB90C-13B0-F0DD-2376-C383579C6744}"/>
              </a:ext>
            </a:extLst>
          </p:cNvPr>
          <p:cNvSpPr txBox="1"/>
          <p:nvPr/>
        </p:nvSpPr>
        <p:spPr>
          <a:xfrm>
            <a:off x="7292033" y="4369635"/>
            <a:ext cx="196679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Sécu niveau 1</a:t>
            </a:r>
          </a:p>
          <a:p>
            <a:pPr algn="ctr"/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Téléphone toujours nécessaire, centralisé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42BEDDD-0134-1F89-B162-EC7384B69AFA}"/>
              </a:ext>
            </a:extLst>
          </p:cNvPr>
          <p:cNvSpPr txBox="1"/>
          <p:nvPr/>
        </p:nvSpPr>
        <p:spPr>
          <a:xfrm>
            <a:off x="7740402" y="5478828"/>
            <a:ext cx="181045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Talkie-walkie</a:t>
            </a:r>
            <a:b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batterie 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coupures</a:t>
            </a:r>
            <a:endParaRPr lang="en-US" sz="1400" dirty="0"/>
          </a:p>
        </p:txBody>
      </p:sp>
      <p:pic>
        <p:nvPicPr>
          <p:cNvPr id="5" name="Picture 4" descr="simplex logo">
            <a:extLst>
              <a:ext uri="{FF2B5EF4-FFF2-40B4-BE49-F238E27FC236}">
                <a16:creationId xmlns:a16="http://schemas.microsoft.com/office/drawing/2014/main" id="{C666570F-789B-CBB0-C5BF-7B359F075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0" y="3320106"/>
            <a:ext cx="1504397" cy="37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C3569-56E6-3D7F-47B6-3805E93C1AAB}"/>
              </a:ext>
            </a:extLst>
          </p:cNvPr>
          <p:cNvSpPr txBox="1"/>
          <p:nvPr/>
        </p:nvSpPr>
        <p:spPr>
          <a:xfrm>
            <a:off x="1458702" y="3602793"/>
            <a:ext cx="161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simple</a:t>
            </a:r>
            <a:r>
              <a:rPr lang="fr-FR" b="1" dirty="0" err="1">
                <a:solidFill>
                  <a:srgbClr val="E7E6E6">
                    <a:lumMod val="50000"/>
                  </a:srgbClr>
                </a:solidFill>
                <a:latin typeface="Calibri" panose="020F0502020204030204"/>
              </a:rPr>
              <a:t>x.chat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1DA21D8-3C8B-9FCD-274E-38C8A34DF4CF}"/>
              </a:ext>
            </a:extLst>
          </p:cNvPr>
          <p:cNvSpPr txBox="1"/>
          <p:nvPr/>
        </p:nvSpPr>
        <p:spPr>
          <a:xfrm>
            <a:off x="1062429" y="2535071"/>
            <a:ext cx="2813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décentralisées, chiffrées, no-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.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métadata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incensurables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AEB58BA-FA6D-4A99-8127-8BD12AA1CC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84" y="2000460"/>
            <a:ext cx="1569523" cy="3666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533C10B-9881-2719-CA30-54E254A82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69183" y="2677607"/>
            <a:ext cx="634502" cy="6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630B6F6-7929-75EB-1920-8C797F3C62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6203" y="2811714"/>
            <a:ext cx="1172049" cy="27634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57806D9-F5FB-0824-4FD9-E6D4B1297651}"/>
              </a:ext>
            </a:extLst>
          </p:cNvPr>
          <p:cNvSpPr txBox="1"/>
          <p:nvPr/>
        </p:nvSpPr>
        <p:spPr>
          <a:xfrm>
            <a:off x="5031875" y="1662818"/>
            <a:ext cx="268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Réseau Twitter alternatif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60AC328-DC71-35D3-ECE8-72181F81A04D}"/>
              </a:ext>
            </a:extLst>
          </p:cNvPr>
          <p:cNvSpPr txBox="1"/>
          <p:nvPr/>
        </p:nvSpPr>
        <p:spPr>
          <a:xfrm>
            <a:off x="4401619" y="2338096"/>
            <a:ext cx="307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apps  Android    &amp;     iOS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FB3EBEDC-A4C3-AA75-E280-CA140121F8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34" y="2680598"/>
            <a:ext cx="522595" cy="527548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A0E4EB0-CD0E-A638-9F29-E0F20D54605A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70" y="2793559"/>
            <a:ext cx="780253" cy="265183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A00DE2A5-65B8-27CB-EDCF-3A1D28287264}"/>
              </a:ext>
            </a:extLst>
          </p:cNvPr>
          <p:cNvSpPr txBox="1"/>
          <p:nvPr/>
        </p:nvSpPr>
        <p:spPr>
          <a:xfrm>
            <a:off x="4938444" y="3280172"/>
            <a:ext cx="184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 PC/Mac : iris.to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636AEB8-6278-61B1-D06A-91558DB56C35}"/>
              </a:ext>
            </a:extLst>
          </p:cNvPr>
          <p:cNvSpPr txBox="1"/>
          <p:nvPr/>
        </p:nvSpPr>
        <p:spPr>
          <a:xfrm>
            <a:off x="954256" y="1220331"/>
            <a:ext cx="31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Messageries et groupes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ECFBFE-F58F-A363-3912-516945E4ADA6}"/>
              </a:ext>
            </a:extLst>
          </p:cNvPr>
          <p:cNvSpPr/>
          <p:nvPr/>
        </p:nvSpPr>
        <p:spPr>
          <a:xfrm>
            <a:off x="1546893" y="5594821"/>
            <a:ext cx="6304353" cy="877719"/>
          </a:xfrm>
          <a:custGeom>
            <a:avLst/>
            <a:gdLst>
              <a:gd name="connsiteX0" fmla="*/ 0 w 5964033"/>
              <a:gd name="connsiteY0" fmla="*/ 0 h 2544745"/>
              <a:gd name="connsiteX1" fmla="*/ 5964033 w 5964033"/>
              <a:gd name="connsiteY1" fmla="*/ 0 h 2544745"/>
              <a:gd name="connsiteX2" fmla="*/ 5964033 w 5964033"/>
              <a:gd name="connsiteY2" fmla="*/ 2544745 h 2544745"/>
              <a:gd name="connsiteX3" fmla="*/ 0 w 5964033"/>
              <a:gd name="connsiteY3" fmla="*/ 2544745 h 2544745"/>
              <a:gd name="connsiteX4" fmla="*/ 0 w 5964033"/>
              <a:gd name="connsiteY4" fmla="*/ 0 h 2544745"/>
              <a:gd name="connsiteX0" fmla="*/ 0 w 5965075"/>
              <a:gd name="connsiteY0" fmla="*/ 0 h 2544745"/>
              <a:gd name="connsiteX1" fmla="*/ 5964033 w 5965075"/>
              <a:gd name="connsiteY1" fmla="*/ 0 h 2544745"/>
              <a:gd name="connsiteX2" fmla="*/ 5965075 w 5965075"/>
              <a:gd name="connsiteY2" fmla="*/ 1410323 h 2544745"/>
              <a:gd name="connsiteX3" fmla="*/ 5964033 w 5965075"/>
              <a:gd name="connsiteY3" fmla="*/ 2544745 h 2544745"/>
              <a:gd name="connsiteX4" fmla="*/ 0 w 5965075"/>
              <a:gd name="connsiteY4" fmla="*/ 2544745 h 2544745"/>
              <a:gd name="connsiteX5" fmla="*/ 0 w 5965075"/>
              <a:gd name="connsiteY5" fmla="*/ 0 h 2544745"/>
              <a:gd name="connsiteX0" fmla="*/ 0 w 6404078"/>
              <a:gd name="connsiteY0" fmla="*/ 0 h 2544745"/>
              <a:gd name="connsiteX1" fmla="*/ 5964033 w 6404078"/>
              <a:gd name="connsiteY1" fmla="*/ 0 h 2544745"/>
              <a:gd name="connsiteX2" fmla="*/ 5965075 w 6404078"/>
              <a:gd name="connsiteY2" fmla="*/ 1410323 h 2544745"/>
              <a:gd name="connsiteX3" fmla="*/ 5964033 w 6404078"/>
              <a:gd name="connsiteY3" fmla="*/ 2544745 h 2544745"/>
              <a:gd name="connsiteX4" fmla="*/ 0 w 6404078"/>
              <a:gd name="connsiteY4" fmla="*/ 2544745 h 2544745"/>
              <a:gd name="connsiteX5" fmla="*/ 0 w 6404078"/>
              <a:gd name="connsiteY5" fmla="*/ 0 h 2544745"/>
              <a:gd name="connsiteX0" fmla="*/ 0 w 6404078"/>
              <a:gd name="connsiteY0" fmla="*/ 0 h 2544745"/>
              <a:gd name="connsiteX1" fmla="*/ 5964033 w 6404078"/>
              <a:gd name="connsiteY1" fmla="*/ 0 h 2544745"/>
              <a:gd name="connsiteX2" fmla="*/ 5965075 w 6404078"/>
              <a:gd name="connsiteY2" fmla="*/ 1410323 h 2544745"/>
              <a:gd name="connsiteX3" fmla="*/ 5964033 w 6404078"/>
              <a:gd name="connsiteY3" fmla="*/ 2544745 h 2544745"/>
              <a:gd name="connsiteX4" fmla="*/ 0 w 6404078"/>
              <a:gd name="connsiteY4" fmla="*/ 2544745 h 2544745"/>
              <a:gd name="connsiteX5" fmla="*/ 0 w 6404078"/>
              <a:gd name="connsiteY5" fmla="*/ 0 h 2544745"/>
              <a:gd name="connsiteX0" fmla="*/ 0 w 6570767"/>
              <a:gd name="connsiteY0" fmla="*/ 0 h 2544745"/>
              <a:gd name="connsiteX1" fmla="*/ 5964033 w 6570767"/>
              <a:gd name="connsiteY1" fmla="*/ 0 h 2544745"/>
              <a:gd name="connsiteX2" fmla="*/ 5965075 w 6570767"/>
              <a:gd name="connsiteY2" fmla="*/ 1410323 h 2544745"/>
              <a:gd name="connsiteX3" fmla="*/ 5964033 w 6570767"/>
              <a:gd name="connsiteY3" fmla="*/ 2544745 h 2544745"/>
              <a:gd name="connsiteX4" fmla="*/ 0 w 6570767"/>
              <a:gd name="connsiteY4" fmla="*/ 2544745 h 2544745"/>
              <a:gd name="connsiteX5" fmla="*/ 0 w 6570767"/>
              <a:gd name="connsiteY5" fmla="*/ 0 h 2544745"/>
              <a:gd name="connsiteX0" fmla="*/ 0 w 6241922"/>
              <a:gd name="connsiteY0" fmla="*/ 0 h 2544745"/>
              <a:gd name="connsiteX1" fmla="*/ 5964033 w 6241922"/>
              <a:gd name="connsiteY1" fmla="*/ 0 h 2544745"/>
              <a:gd name="connsiteX2" fmla="*/ 5965075 w 6241922"/>
              <a:gd name="connsiteY2" fmla="*/ 1410323 h 2544745"/>
              <a:gd name="connsiteX3" fmla="*/ 5964033 w 6241922"/>
              <a:gd name="connsiteY3" fmla="*/ 2544745 h 2544745"/>
              <a:gd name="connsiteX4" fmla="*/ 0 w 6241922"/>
              <a:gd name="connsiteY4" fmla="*/ 2544745 h 2544745"/>
              <a:gd name="connsiteX5" fmla="*/ 0 w 6241922"/>
              <a:gd name="connsiteY5" fmla="*/ 0 h 2544745"/>
              <a:gd name="connsiteX0" fmla="*/ 0 w 5981205"/>
              <a:gd name="connsiteY0" fmla="*/ 0 h 2544745"/>
              <a:gd name="connsiteX1" fmla="*/ 5964033 w 5981205"/>
              <a:gd name="connsiteY1" fmla="*/ 0 h 2544745"/>
              <a:gd name="connsiteX2" fmla="*/ 5965075 w 5981205"/>
              <a:gd name="connsiteY2" fmla="*/ 1410323 h 2544745"/>
              <a:gd name="connsiteX3" fmla="*/ 5964033 w 5981205"/>
              <a:gd name="connsiteY3" fmla="*/ 2544745 h 2544745"/>
              <a:gd name="connsiteX4" fmla="*/ 0 w 5981205"/>
              <a:gd name="connsiteY4" fmla="*/ 2544745 h 2544745"/>
              <a:gd name="connsiteX5" fmla="*/ 0 w 5981205"/>
              <a:gd name="connsiteY5" fmla="*/ 0 h 254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81205" h="2544745">
                <a:moveTo>
                  <a:pt x="0" y="0"/>
                </a:moveTo>
                <a:lnTo>
                  <a:pt x="5964033" y="0"/>
                </a:lnTo>
                <a:cubicBezTo>
                  <a:pt x="5964380" y="470108"/>
                  <a:pt x="5964728" y="940215"/>
                  <a:pt x="5965075" y="1410323"/>
                </a:cubicBezTo>
                <a:cubicBezTo>
                  <a:pt x="6001797" y="1904566"/>
                  <a:pt x="5964380" y="1647801"/>
                  <a:pt x="5964033" y="2544745"/>
                </a:cubicBezTo>
                <a:lnTo>
                  <a:pt x="0" y="2544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6">
            <a:extLst>
              <a:ext uri="{FF2B5EF4-FFF2-40B4-BE49-F238E27FC236}">
                <a16:creationId xmlns:a16="http://schemas.microsoft.com/office/drawing/2014/main" id="{333D9C10-AEB4-D899-0044-465FC293B0CB}"/>
              </a:ext>
            </a:extLst>
          </p:cNvPr>
          <p:cNvSpPr/>
          <p:nvPr/>
        </p:nvSpPr>
        <p:spPr>
          <a:xfrm>
            <a:off x="1158510" y="4190948"/>
            <a:ext cx="7970548" cy="1276659"/>
          </a:xfrm>
          <a:custGeom>
            <a:avLst/>
            <a:gdLst>
              <a:gd name="connsiteX0" fmla="*/ 0 w 5964033"/>
              <a:gd name="connsiteY0" fmla="*/ 0 h 2544745"/>
              <a:gd name="connsiteX1" fmla="*/ 5964033 w 5964033"/>
              <a:gd name="connsiteY1" fmla="*/ 0 h 2544745"/>
              <a:gd name="connsiteX2" fmla="*/ 5964033 w 5964033"/>
              <a:gd name="connsiteY2" fmla="*/ 2544745 h 2544745"/>
              <a:gd name="connsiteX3" fmla="*/ 0 w 5964033"/>
              <a:gd name="connsiteY3" fmla="*/ 2544745 h 2544745"/>
              <a:gd name="connsiteX4" fmla="*/ 0 w 5964033"/>
              <a:gd name="connsiteY4" fmla="*/ 0 h 2544745"/>
              <a:gd name="connsiteX0" fmla="*/ 0 w 5965075"/>
              <a:gd name="connsiteY0" fmla="*/ 0 h 2544745"/>
              <a:gd name="connsiteX1" fmla="*/ 5964033 w 5965075"/>
              <a:gd name="connsiteY1" fmla="*/ 0 h 2544745"/>
              <a:gd name="connsiteX2" fmla="*/ 5965075 w 5965075"/>
              <a:gd name="connsiteY2" fmla="*/ 1410323 h 2544745"/>
              <a:gd name="connsiteX3" fmla="*/ 5964033 w 5965075"/>
              <a:gd name="connsiteY3" fmla="*/ 2544745 h 2544745"/>
              <a:gd name="connsiteX4" fmla="*/ 0 w 5965075"/>
              <a:gd name="connsiteY4" fmla="*/ 2544745 h 2544745"/>
              <a:gd name="connsiteX5" fmla="*/ 0 w 5965075"/>
              <a:gd name="connsiteY5" fmla="*/ 0 h 2544745"/>
              <a:gd name="connsiteX0" fmla="*/ 0 w 6404078"/>
              <a:gd name="connsiteY0" fmla="*/ 0 h 2544745"/>
              <a:gd name="connsiteX1" fmla="*/ 5964033 w 6404078"/>
              <a:gd name="connsiteY1" fmla="*/ 0 h 2544745"/>
              <a:gd name="connsiteX2" fmla="*/ 5965075 w 6404078"/>
              <a:gd name="connsiteY2" fmla="*/ 1410323 h 2544745"/>
              <a:gd name="connsiteX3" fmla="*/ 5964033 w 6404078"/>
              <a:gd name="connsiteY3" fmla="*/ 2544745 h 2544745"/>
              <a:gd name="connsiteX4" fmla="*/ 0 w 6404078"/>
              <a:gd name="connsiteY4" fmla="*/ 2544745 h 2544745"/>
              <a:gd name="connsiteX5" fmla="*/ 0 w 6404078"/>
              <a:gd name="connsiteY5" fmla="*/ 0 h 2544745"/>
              <a:gd name="connsiteX0" fmla="*/ 0 w 6404078"/>
              <a:gd name="connsiteY0" fmla="*/ 0 h 2544745"/>
              <a:gd name="connsiteX1" fmla="*/ 5964033 w 6404078"/>
              <a:gd name="connsiteY1" fmla="*/ 0 h 2544745"/>
              <a:gd name="connsiteX2" fmla="*/ 5965075 w 6404078"/>
              <a:gd name="connsiteY2" fmla="*/ 1410323 h 2544745"/>
              <a:gd name="connsiteX3" fmla="*/ 5964033 w 6404078"/>
              <a:gd name="connsiteY3" fmla="*/ 2544745 h 2544745"/>
              <a:gd name="connsiteX4" fmla="*/ 0 w 6404078"/>
              <a:gd name="connsiteY4" fmla="*/ 2544745 h 2544745"/>
              <a:gd name="connsiteX5" fmla="*/ 0 w 6404078"/>
              <a:gd name="connsiteY5" fmla="*/ 0 h 2544745"/>
              <a:gd name="connsiteX0" fmla="*/ 0 w 6570767"/>
              <a:gd name="connsiteY0" fmla="*/ 0 h 2544745"/>
              <a:gd name="connsiteX1" fmla="*/ 5964033 w 6570767"/>
              <a:gd name="connsiteY1" fmla="*/ 0 h 2544745"/>
              <a:gd name="connsiteX2" fmla="*/ 5965075 w 6570767"/>
              <a:gd name="connsiteY2" fmla="*/ 1410323 h 2544745"/>
              <a:gd name="connsiteX3" fmla="*/ 5964033 w 6570767"/>
              <a:gd name="connsiteY3" fmla="*/ 2544745 h 2544745"/>
              <a:gd name="connsiteX4" fmla="*/ 0 w 6570767"/>
              <a:gd name="connsiteY4" fmla="*/ 2544745 h 2544745"/>
              <a:gd name="connsiteX5" fmla="*/ 0 w 6570767"/>
              <a:gd name="connsiteY5" fmla="*/ 0 h 2544745"/>
              <a:gd name="connsiteX0" fmla="*/ 0 w 6241922"/>
              <a:gd name="connsiteY0" fmla="*/ 0 h 2544745"/>
              <a:gd name="connsiteX1" fmla="*/ 5964033 w 6241922"/>
              <a:gd name="connsiteY1" fmla="*/ 0 h 2544745"/>
              <a:gd name="connsiteX2" fmla="*/ 5965075 w 6241922"/>
              <a:gd name="connsiteY2" fmla="*/ 1410323 h 2544745"/>
              <a:gd name="connsiteX3" fmla="*/ 5964033 w 6241922"/>
              <a:gd name="connsiteY3" fmla="*/ 2544745 h 2544745"/>
              <a:gd name="connsiteX4" fmla="*/ 0 w 6241922"/>
              <a:gd name="connsiteY4" fmla="*/ 2544745 h 2544745"/>
              <a:gd name="connsiteX5" fmla="*/ 0 w 6241922"/>
              <a:gd name="connsiteY5" fmla="*/ 0 h 2544745"/>
              <a:gd name="connsiteX0" fmla="*/ 0 w 5981205"/>
              <a:gd name="connsiteY0" fmla="*/ 0 h 2544745"/>
              <a:gd name="connsiteX1" fmla="*/ 5964033 w 5981205"/>
              <a:gd name="connsiteY1" fmla="*/ 0 h 2544745"/>
              <a:gd name="connsiteX2" fmla="*/ 5965075 w 5981205"/>
              <a:gd name="connsiteY2" fmla="*/ 1410323 h 2544745"/>
              <a:gd name="connsiteX3" fmla="*/ 5964033 w 5981205"/>
              <a:gd name="connsiteY3" fmla="*/ 2544745 h 2544745"/>
              <a:gd name="connsiteX4" fmla="*/ 0 w 5981205"/>
              <a:gd name="connsiteY4" fmla="*/ 2544745 h 2544745"/>
              <a:gd name="connsiteX5" fmla="*/ 0 w 5981205"/>
              <a:gd name="connsiteY5" fmla="*/ 0 h 254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81205" h="2544745">
                <a:moveTo>
                  <a:pt x="0" y="0"/>
                </a:moveTo>
                <a:lnTo>
                  <a:pt x="5964033" y="0"/>
                </a:lnTo>
                <a:cubicBezTo>
                  <a:pt x="5964380" y="470108"/>
                  <a:pt x="5964728" y="940215"/>
                  <a:pt x="5965075" y="1410323"/>
                </a:cubicBezTo>
                <a:cubicBezTo>
                  <a:pt x="6001797" y="1904566"/>
                  <a:pt x="5964380" y="1647801"/>
                  <a:pt x="5964033" y="2544745"/>
                </a:cubicBezTo>
                <a:lnTo>
                  <a:pt x="0" y="2544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Espace réservé du contenu 4" descr="Une image contenant intérieur, téléphone mobile&#10;&#10;Description générée automatiquement">
            <a:extLst>
              <a:ext uri="{FF2B5EF4-FFF2-40B4-BE49-F238E27FC236}">
                <a16:creationId xmlns:a16="http://schemas.microsoft.com/office/drawing/2014/main" id="{043855F6-3277-AC59-F87F-6755160FDF8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703" b="95297" l="9926" r="89578">
                        <a14:foregroundMark x1="55583" y1="74847" x2="48883" y2="61963"/>
                        <a14:foregroundMark x1="45658" y1="95501" x2="54094" y2="78732"/>
                        <a14:foregroundMark x1="58065" y1="95092" x2="42184" y2="94070"/>
                        <a14:foregroundMark x1="42184" y1="94070" x2="41191" y2="49080"/>
                        <a14:foregroundMark x1="42184" y1="4703" x2="42680" y2="31288"/>
                        <a14:foregroundMark x1="59305" y1="52556" x2="55583" y2="52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6" r="28617"/>
          <a:stretch/>
        </p:blipFill>
        <p:spPr>
          <a:xfrm flipH="1">
            <a:off x="9371891" y="3600526"/>
            <a:ext cx="1383689" cy="3075765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F110448D-5A60-84F2-3427-36EA0B43BF9D}"/>
              </a:ext>
            </a:extLst>
          </p:cNvPr>
          <p:cNvSpPr txBox="1">
            <a:spLocks/>
          </p:cNvSpPr>
          <p:nvPr/>
        </p:nvSpPr>
        <p:spPr>
          <a:xfrm>
            <a:off x="1762027" y="184447"/>
            <a:ext cx="5832819" cy="58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Communication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63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667DFEB-E70C-0278-72C1-35368B4D7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3603" y="0"/>
            <a:ext cx="958857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584BD7-C529-BA7C-C932-EBE92127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3603" y="450165"/>
            <a:ext cx="9473065" cy="6407835"/>
          </a:xfrm>
          <a:prstGeom prst="rect">
            <a:avLst/>
          </a:prstGeom>
        </p:spPr>
      </p:pic>
      <p:sp>
        <p:nvSpPr>
          <p:cNvPr id="9" name="ZoneTexte 8">
            <a:hlinkClick r:id="rId4"/>
            <a:extLst>
              <a:ext uri="{FF2B5EF4-FFF2-40B4-BE49-F238E27FC236}">
                <a16:creationId xmlns:a16="http://schemas.microsoft.com/office/drawing/2014/main" id="{7FBAB3C5-851D-C0E0-F7CB-716C38636E11}"/>
              </a:ext>
            </a:extLst>
          </p:cNvPr>
          <p:cNvSpPr txBox="1"/>
          <p:nvPr/>
        </p:nvSpPr>
        <p:spPr>
          <a:xfrm>
            <a:off x="5701880" y="4647586"/>
            <a:ext cx="6098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https://www.blockchaincenter.net/en/bitcoin-rainbow-chart/</a:t>
            </a:r>
            <a:endParaRPr lang="en-US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9778567-04AA-22CD-9F90-432D9B0F9ECF}"/>
              </a:ext>
            </a:extLst>
          </p:cNvPr>
          <p:cNvSpPr txBox="1"/>
          <p:nvPr/>
        </p:nvSpPr>
        <p:spPr>
          <a:xfrm>
            <a:off x="118093" y="1582340"/>
            <a:ext cx="20036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Annoncé mort au moins 13 fois...</a:t>
            </a:r>
          </a:p>
          <a:p>
            <a:endParaRPr lang="fr-FR" dirty="0"/>
          </a:p>
          <a:p>
            <a:r>
              <a:rPr lang="fr-FR" dirty="0"/>
              <a:t>En réalité </a:t>
            </a:r>
            <a:r>
              <a:rPr lang="en-US" dirty="0"/>
              <a:t>Bitcoin </a:t>
            </a:r>
            <a:r>
              <a:rPr lang="en-US" dirty="0" err="1"/>
              <a:t>jusqu'ici</a:t>
            </a:r>
            <a:r>
              <a:rPr lang="en-US" dirty="0"/>
              <a:t> 2023 :</a:t>
            </a:r>
            <a:br>
              <a:rPr lang="en-US" dirty="0"/>
            </a:br>
            <a:r>
              <a:rPr lang="en-US" dirty="0"/>
              <a:t>+90% /an pendant 13 </a:t>
            </a:r>
            <a:r>
              <a:rPr lang="en-US" dirty="0" err="1"/>
              <a:t>ans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moyenne</a:t>
            </a:r>
            <a:endParaRPr lang="en-US" dirty="0"/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b="1" dirty="0" err="1"/>
              <a:t>fonctionne</a:t>
            </a:r>
            <a:r>
              <a:rPr lang="en-US" b="1" dirty="0"/>
              <a:t> 7j/7 et 24h/24 !</a:t>
            </a:r>
          </a:p>
          <a:p>
            <a:endParaRPr lang="en-US" dirty="0"/>
          </a:p>
          <a:p>
            <a:r>
              <a:rPr lang="en-US" b="1" dirty="0"/>
              <a:t>Pas un conseil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investissement</a:t>
            </a:r>
            <a:r>
              <a:rPr lang="en-US" b="1" dirty="0"/>
              <a:t> !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0940E5-4BB7-65CA-9DA7-22EE230E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76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D879B098-F70A-DF47-0113-6C2DF590F6A3}"/>
              </a:ext>
            </a:extLst>
          </p:cNvPr>
          <p:cNvSpPr/>
          <p:nvPr/>
        </p:nvSpPr>
        <p:spPr>
          <a:xfrm>
            <a:off x="932109" y="2095665"/>
            <a:ext cx="1278154" cy="4357510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154" h="4357510">
                <a:moveTo>
                  <a:pt x="1278154" y="4357510"/>
                </a:moveTo>
                <a:cubicBezTo>
                  <a:pt x="1275332" y="4007554"/>
                  <a:pt x="1272509" y="3736622"/>
                  <a:pt x="1266865" y="3217334"/>
                </a:cubicBezTo>
                <a:cubicBezTo>
                  <a:pt x="1261221" y="2698046"/>
                  <a:pt x="371279" y="2605852"/>
                  <a:pt x="160553" y="2190044"/>
                </a:cubicBezTo>
                <a:cubicBezTo>
                  <a:pt x="-50173" y="1774236"/>
                  <a:pt x="10034" y="1168400"/>
                  <a:pt x="2509" y="722489"/>
                </a:cubicBezTo>
                <a:cubicBezTo>
                  <a:pt x="17562" y="141111"/>
                  <a:pt x="2510" y="340548"/>
                  <a:pt x="13799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1477A6-A72C-5661-7266-8A21E232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65" y="0"/>
            <a:ext cx="9248906" cy="991283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Stockage de documents et vidéos - incensurable</a:t>
            </a:r>
            <a:endParaRPr lang="en-US" sz="36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68BDF72-D86B-B589-85FD-AD6568FFD2BB}"/>
              </a:ext>
            </a:extLst>
          </p:cNvPr>
          <p:cNvSpPr txBox="1">
            <a:spLocks/>
          </p:cNvSpPr>
          <p:nvPr/>
        </p:nvSpPr>
        <p:spPr>
          <a:xfrm>
            <a:off x="10561987" y="4432095"/>
            <a:ext cx="2181185" cy="223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/>
              <a:t>Tor    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IPFS  </a:t>
            </a:r>
            <a:br>
              <a:rPr lang="fr-FR" sz="1600" dirty="0"/>
            </a:br>
            <a:r>
              <a:rPr lang="fr-FR" sz="1600" dirty="0"/>
              <a:t>= décentralisé</a:t>
            </a:r>
            <a:br>
              <a:rPr lang="fr-FR" sz="1600" dirty="0"/>
            </a:br>
            <a:r>
              <a:rPr lang="fr-FR" sz="1600" dirty="0" err="1"/>
              <a:t>navig</a:t>
            </a:r>
            <a:r>
              <a:rPr lang="fr-FR" sz="1600" dirty="0"/>
              <a:t>. Brave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Torrent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I2P / PGP</a:t>
            </a:r>
            <a:endParaRPr lang="fr-FR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84EC35-B4A6-63BE-E03C-409B7FF58BA9}"/>
              </a:ext>
            </a:extLst>
          </p:cNvPr>
          <p:cNvSpPr txBox="1"/>
          <p:nvPr/>
        </p:nvSpPr>
        <p:spPr>
          <a:xfrm>
            <a:off x="1248269" y="1946928"/>
            <a:ext cx="25625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     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getsession.org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métadata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D437629-F389-1E78-CE26-82D250216E95}"/>
              </a:ext>
            </a:extLst>
          </p:cNvPr>
          <p:cNvSpPr txBox="1"/>
          <p:nvPr/>
        </p:nvSpPr>
        <p:spPr>
          <a:xfrm>
            <a:off x="1347643" y="4041997"/>
            <a:ext cx="2309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chiffré mais centralisé donc censurable et n° de tél visible !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3DE4478-23E1-223B-BE48-62EFD1C9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46" b="88506" l="8562" r="92466">
                        <a14:foregroundMark x1="9589" y1="28736" x2="8904" y2="41379"/>
                        <a14:foregroundMark x1="14726" y1="34483" x2="15753" y2="49425"/>
                        <a14:foregroundMark x1="31849" y1="34483" x2="33219" y2="55172"/>
                        <a14:foregroundMark x1="44178" y1="33333" x2="44178" y2="54023"/>
                        <a14:foregroundMark x1="53082" y1="42529" x2="56507" y2="48276"/>
                        <a14:foregroundMark x1="60274" y1="35632" x2="59932" y2="52874"/>
                        <a14:foregroundMark x1="66096" y1="41379" x2="64041" y2="45977"/>
                        <a14:foregroundMark x1="73288" y1="33333" x2="71918" y2="45977"/>
                        <a14:foregroundMark x1="79110" y1="43678" x2="79795" y2="58621"/>
                        <a14:foregroundMark x1="86986" y1="43678" x2="88014" y2="56322"/>
                        <a14:foregroundMark x1="92466" y1="55172" x2="92123" y2="44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91" y="5197218"/>
            <a:ext cx="1696232" cy="5053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5E1BDE3-5C87-5E86-4736-917700FBD293}"/>
              </a:ext>
            </a:extLst>
          </p:cNvPr>
          <p:cNvSpPr txBox="1"/>
          <p:nvPr/>
        </p:nvSpPr>
        <p:spPr>
          <a:xfrm>
            <a:off x="6482019" y="5195549"/>
            <a:ext cx="14292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Résilience niveau 1</a:t>
            </a:r>
            <a:br>
              <a:rPr lang="fr-FR" b="1" dirty="0">
                <a:solidFill>
                  <a:schemeClr val="accent2"/>
                </a:solidFill>
              </a:rPr>
            </a:br>
            <a:r>
              <a:rPr lang="fr-FR" sz="1600" dirty="0">
                <a:solidFill>
                  <a:schemeClr val="accent2"/>
                </a:solidFill>
              </a:rPr>
              <a:t>déjà censuré en 2022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4BDBD6-EBB9-E2E2-E2A1-22D2061519AC}"/>
              </a:ext>
            </a:extLst>
          </p:cNvPr>
          <p:cNvSpPr txBox="1"/>
          <p:nvPr/>
        </p:nvSpPr>
        <p:spPr>
          <a:xfrm>
            <a:off x="2368309" y="5904031"/>
            <a:ext cx="2056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Messagerie</a:t>
            </a:r>
            <a:b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et groupes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AD705A3-A89C-D5E7-B0A9-94630AE51397}"/>
              </a:ext>
            </a:extLst>
          </p:cNvPr>
          <p:cNvSpPr txBox="1"/>
          <p:nvPr/>
        </p:nvSpPr>
        <p:spPr>
          <a:xfrm>
            <a:off x="4526037" y="5881772"/>
            <a:ext cx="1851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Groupes et arborescences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4649CA9-701A-DAC0-20FE-C9BFD6F1E2E1}"/>
              </a:ext>
            </a:extLst>
          </p:cNvPr>
          <p:cNvGrpSpPr/>
          <p:nvPr/>
        </p:nvGrpSpPr>
        <p:grpSpPr>
          <a:xfrm>
            <a:off x="5312788" y="2043807"/>
            <a:ext cx="2201260" cy="478275"/>
            <a:chOff x="4591289" y="2355893"/>
            <a:chExt cx="2201260" cy="478275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DDF84E59-6756-4492-CADF-B9D2DD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065" y="2355893"/>
              <a:ext cx="974770" cy="478275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774810A-0A9F-11F1-A6B5-BDB846F56F5F}"/>
                </a:ext>
              </a:extLst>
            </p:cNvPr>
            <p:cNvSpPr txBox="1"/>
            <p:nvPr/>
          </p:nvSpPr>
          <p:spPr>
            <a:xfrm>
              <a:off x="4591289" y="2412903"/>
              <a:ext cx="22012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Réseau              .</a:t>
              </a:r>
              <a:r>
                <a:rPr lang="fr-FR" sz="16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58707E85-A87E-31C2-3E8E-0856D5892CDF}"/>
              </a:ext>
            </a:extLst>
          </p:cNvPr>
          <p:cNvSpPr txBox="1"/>
          <p:nvPr/>
        </p:nvSpPr>
        <p:spPr>
          <a:xfrm>
            <a:off x="5055947" y="2392632"/>
            <a:ext cx="256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métadata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6535842-00BE-620B-3DCA-6630C68FC817}"/>
              </a:ext>
            </a:extLst>
          </p:cNvPr>
          <p:cNvSpPr txBox="1"/>
          <p:nvPr/>
        </p:nvSpPr>
        <p:spPr>
          <a:xfrm>
            <a:off x="2901837" y="3449858"/>
            <a:ext cx="714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org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04D8365-9A51-6BFD-A634-2A3D2705E7A4}"/>
              </a:ext>
            </a:extLst>
          </p:cNvPr>
          <p:cNvSpPr/>
          <p:nvPr/>
        </p:nvSpPr>
        <p:spPr>
          <a:xfrm flipH="1">
            <a:off x="6493906" y="2281439"/>
            <a:ext cx="1278154" cy="4176888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  <a:gd name="connsiteX0" fmla="*/ 1278154 w 1278154"/>
              <a:gd name="connsiteY0" fmla="*/ 4176888 h 4176888"/>
              <a:gd name="connsiteX1" fmla="*/ 1266865 w 1278154"/>
              <a:gd name="connsiteY1" fmla="*/ 3036712 h 4176888"/>
              <a:gd name="connsiteX2" fmla="*/ 160553 w 1278154"/>
              <a:gd name="connsiteY2" fmla="*/ 2009422 h 4176888"/>
              <a:gd name="connsiteX3" fmla="*/ 2509 w 1278154"/>
              <a:gd name="connsiteY3" fmla="*/ 541867 h 4176888"/>
              <a:gd name="connsiteX4" fmla="*/ 13799 w 1278154"/>
              <a:gd name="connsiteY4" fmla="*/ 0 h 417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154" h="4176888">
                <a:moveTo>
                  <a:pt x="1278154" y="4176888"/>
                </a:moveTo>
                <a:cubicBezTo>
                  <a:pt x="1275332" y="3826932"/>
                  <a:pt x="1272509" y="3556000"/>
                  <a:pt x="1266865" y="3036712"/>
                </a:cubicBezTo>
                <a:cubicBezTo>
                  <a:pt x="1261221" y="2517424"/>
                  <a:pt x="371279" y="2425230"/>
                  <a:pt x="160553" y="2009422"/>
                </a:cubicBezTo>
                <a:cubicBezTo>
                  <a:pt x="-50173" y="1593614"/>
                  <a:pt x="10034" y="987778"/>
                  <a:pt x="2509" y="541867"/>
                </a:cubicBezTo>
                <a:cubicBezTo>
                  <a:pt x="17562" y="-39511"/>
                  <a:pt x="2510" y="340548"/>
                  <a:pt x="13799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9DBA669-52AE-E330-4A1E-636637182139}"/>
              </a:ext>
            </a:extLst>
          </p:cNvPr>
          <p:cNvSpPr txBox="1"/>
          <p:nvPr/>
        </p:nvSpPr>
        <p:spPr>
          <a:xfrm>
            <a:off x="7819116" y="1601409"/>
            <a:ext cx="19119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6"/>
                </a:solidFill>
              </a:rPr>
              <a:t>Résilience niveau 3</a:t>
            </a:r>
          </a:p>
          <a:p>
            <a:pPr algn="ctr"/>
            <a:r>
              <a:rPr lang="fr-FR" sz="1600" dirty="0">
                <a:solidFill>
                  <a:schemeClr val="accent6"/>
                </a:solidFill>
              </a:rPr>
              <a:t>Anonyme, décentralisé</a:t>
            </a:r>
          </a:p>
          <a:p>
            <a:pPr algn="ctr"/>
            <a:r>
              <a:rPr lang="fr-FR" sz="1600" b="1" dirty="0">
                <a:solidFill>
                  <a:schemeClr val="accent6"/>
                </a:solidFill>
              </a:rPr>
              <a:t>Incensurable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D0D2269-BEFA-DEE1-BD3C-70BA6D82E420}"/>
              </a:ext>
            </a:extLst>
          </p:cNvPr>
          <p:cNvSpPr txBox="1"/>
          <p:nvPr/>
        </p:nvSpPr>
        <p:spPr>
          <a:xfrm>
            <a:off x="2210614" y="717893"/>
            <a:ext cx="4981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Tant qu'Internet fonctionne. Sinon, passage au </a:t>
            </a:r>
            <a:b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talkie-walkie radio et RDV à heure et point fixé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858F23E-61BB-112F-A379-7A38AAB8A911}"/>
              </a:ext>
            </a:extLst>
          </p:cNvPr>
          <p:cNvSpPr txBox="1"/>
          <p:nvPr/>
        </p:nvSpPr>
        <p:spPr>
          <a:xfrm rot="5400000">
            <a:off x="-12419" y="5896895"/>
            <a:ext cx="22796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SortieElec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V1 2023 </a:t>
            </a:r>
            <a:endParaRPr lang="en-US" sz="11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44FB90C-13B0-F0DD-2376-C383579C6744}"/>
              </a:ext>
            </a:extLst>
          </p:cNvPr>
          <p:cNvSpPr txBox="1"/>
          <p:nvPr/>
        </p:nvSpPr>
        <p:spPr>
          <a:xfrm>
            <a:off x="7801373" y="3344749"/>
            <a:ext cx="19667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75000"/>
                  </a:schemeClr>
                </a:solidFill>
              </a:rPr>
              <a:t>Résilience niveau 2</a:t>
            </a:r>
          </a:p>
          <a:p>
            <a:pPr algn="ctr"/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Très difficile à stopper</a:t>
            </a:r>
            <a:br>
              <a:rPr lang="fr-FR" sz="16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(contenu légal évidemment)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42BEDDD-0134-1F89-B162-EC7384B69AFA}"/>
              </a:ext>
            </a:extLst>
          </p:cNvPr>
          <p:cNvSpPr txBox="1"/>
          <p:nvPr/>
        </p:nvSpPr>
        <p:spPr>
          <a:xfrm>
            <a:off x="7815359" y="5720816"/>
            <a:ext cx="181045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DISQUE-DUR</a:t>
            </a:r>
            <a:b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solaire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coupures</a:t>
            </a:r>
            <a:endParaRPr lang="en-US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1EE8DD-079F-8EF3-DF60-DEB0CC3B4AC1}"/>
              </a:ext>
            </a:extLst>
          </p:cNvPr>
          <p:cNvSpPr txBox="1"/>
          <p:nvPr/>
        </p:nvSpPr>
        <p:spPr>
          <a:xfrm>
            <a:off x="1653554" y="1531836"/>
            <a:ext cx="983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IPFS</a:t>
            </a:r>
            <a:endParaRPr lang="en-US" sz="36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95BB1C4-FA57-D91C-F18B-E3BE3AD96D5A}"/>
              </a:ext>
            </a:extLst>
          </p:cNvPr>
          <p:cNvSpPr txBox="1"/>
          <p:nvPr/>
        </p:nvSpPr>
        <p:spPr>
          <a:xfrm>
            <a:off x="1329967" y="2885483"/>
            <a:ext cx="2409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/>
              <a:t>BitTorrent</a:t>
            </a:r>
            <a:endParaRPr lang="en-US" sz="36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FC69AB-A96A-95E6-787F-6D05422F7952}"/>
              </a:ext>
            </a:extLst>
          </p:cNvPr>
          <p:cNvSpPr txBox="1"/>
          <p:nvPr/>
        </p:nvSpPr>
        <p:spPr>
          <a:xfrm>
            <a:off x="1605307" y="3479311"/>
            <a:ext cx="2409656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fr-FR" sz="3600" b="1" dirty="0"/>
              <a:t>LBRY</a:t>
            </a:r>
            <a:endParaRPr lang="en-US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886992-67E6-A593-5F61-6DFA6A2D14B1}"/>
              </a:ext>
            </a:extLst>
          </p:cNvPr>
          <p:cNvSpPr txBox="1"/>
          <p:nvPr/>
        </p:nvSpPr>
        <p:spPr>
          <a:xfrm>
            <a:off x="5172572" y="1539229"/>
            <a:ext cx="2409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PGP / I2P</a:t>
            </a:r>
            <a:endParaRPr lang="en-US" sz="3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9B77BC8-624D-A863-7C09-571557F3C780}"/>
              </a:ext>
            </a:extLst>
          </p:cNvPr>
          <p:cNvSpPr txBox="1"/>
          <p:nvPr/>
        </p:nvSpPr>
        <p:spPr>
          <a:xfrm>
            <a:off x="2303584" y="4780661"/>
            <a:ext cx="2409656" cy="120032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fr-FR" sz="3600" b="1" dirty="0" err="1"/>
              <a:t>Odysee</a:t>
            </a:r>
            <a:br>
              <a:rPr lang="fr-FR" sz="3600" b="1" dirty="0"/>
            </a:br>
            <a:r>
              <a:rPr lang="fr-FR" sz="3600" b="1" dirty="0"/>
              <a:t>Rumble</a:t>
            </a:r>
            <a:endParaRPr lang="en-US" sz="36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4AD0598-FCF0-A5F4-1403-9D62A9915417}"/>
              </a:ext>
            </a:extLst>
          </p:cNvPr>
          <p:cNvSpPr txBox="1"/>
          <p:nvPr/>
        </p:nvSpPr>
        <p:spPr>
          <a:xfrm>
            <a:off x="2878532" y="1539229"/>
            <a:ext cx="1136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Tor</a:t>
            </a:r>
            <a:endParaRPr lang="en-US" sz="3600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15B19BF-6B05-5E00-CCA8-8BDC0CE1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2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76755F39-F72A-DB16-C2F1-B2ACAE56DB2E}"/>
              </a:ext>
            </a:extLst>
          </p:cNvPr>
          <p:cNvSpPr/>
          <p:nvPr/>
        </p:nvSpPr>
        <p:spPr>
          <a:xfrm>
            <a:off x="6269693" y="4629801"/>
            <a:ext cx="2715416" cy="1208738"/>
          </a:xfrm>
          <a:prstGeom prst="roundRect">
            <a:avLst>
              <a:gd name="adj" fmla="val 1250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A33EE33D-1E80-E1F7-3D5D-A946E5328BA6}"/>
              </a:ext>
            </a:extLst>
          </p:cNvPr>
          <p:cNvSpPr/>
          <p:nvPr/>
        </p:nvSpPr>
        <p:spPr>
          <a:xfrm>
            <a:off x="6245080" y="2220263"/>
            <a:ext cx="2715416" cy="1208738"/>
          </a:xfrm>
          <a:prstGeom prst="roundRect">
            <a:avLst>
              <a:gd name="adj" fmla="val 1250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073C31-FC13-5EC8-AD96-9BAE4721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64</a:t>
            </a:fld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F3E6A29-75ED-B073-0E9D-F6BE51FDD5F5}"/>
              </a:ext>
            </a:extLst>
          </p:cNvPr>
          <p:cNvGrpSpPr/>
          <p:nvPr/>
        </p:nvGrpSpPr>
        <p:grpSpPr>
          <a:xfrm>
            <a:off x="7359610" y="3536829"/>
            <a:ext cx="1941376" cy="1064754"/>
            <a:chOff x="6874506" y="1416851"/>
            <a:chExt cx="2176260" cy="1193577"/>
          </a:xfrm>
        </p:grpSpPr>
        <p:pic>
          <p:nvPicPr>
            <p:cNvPr id="4" name="Picture 10" descr="Cake Wallet - Cypher Market">
              <a:extLst>
                <a:ext uri="{FF2B5EF4-FFF2-40B4-BE49-F238E27FC236}">
                  <a16:creationId xmlns:a16="http://schemas.microsoft.com/office/drawing/2014/main" id="{013518ED-8D07-96BE-58AA-E95C6C3AD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560" y="1416851"/>
              <a:ext cx="775085" cy="775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5AE90CB-B3FE-D101-EE6C-E80617C6FEEF}"/>
                </a:ext>
              </a:extLst>
            </p:cNvPr>
            <p:cNvSpPr txBox="1"/>
            <p:nvPr/>
          </p:nvSpPr>
          <p:spPr>
            <a:xfrm>
              <a:off x="6874506" y="1747895"/>
              <a:ext cx="2176260" cy="8625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/>
                <a:t>App</a:t>
              </a:r>
              <a:br>
                <a:rPr lang="fr-FR" sz="2400" b="1" dirty="0"/>
              </a:br>
              <a:r>
                <a:rPr lang="fr-FR" sz="2400" b="1" dirty="0"/>
                <a:t>Cake Wallet</a:t>
              </a:r>
              <a:endParaRPr lang="en-US" sz="2400" b="1" dirty="0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7F202214-E860-A26B-AB6B-A033A019FDE3}"/>
              </a:ext>
            </a:extLst>
          </p:cNvPr>
          <p:cNvSpPr txBox="1"/>
          <p:nvPr/>
        </p:nvSpPr>
        <p:spPr>
          <a:xfrm>
            <a:off x="239173" y="3132858"/>
            <a:ext cx="14783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Eviter Lightning et préférer Monero pour raison de </a:t>
            </a:r>
            <a:r>
              <a:rPr lang="fr-FR" sz="1100" dirty="0" err="1">
                <a:solidFill>
                  <a:schemeClr val="accent5">
                    <a:lumMod val="75000"/>
                  </a:schemeClr>
                </a:solidFill>
              </a:rPr>
              <a:t>privacy</a:t>
            </a: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 &amp; souveraineté à venir des </a:t>
            </a:r>
            <a:r>
              <a:rPr lang="fr-FR" sz="1100" dirty="0" err="1">
                <a:solidFill>
                  <a:schemeClr val="accent5">
                    <a:lumMod val="75000"/>
                  </a:schemeClr>
                </a:solidFill>
              </a:rPr>
              <a:t>noeuds</a:t>
            </a: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 publics</a:t>
            </a:r>
            <a:br>
              <a:rPr lang="fr-FR" sz="11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+ loi de Gresham</a:t>
            </a:r>
            <a:endParaRPr lang="en-US" sz="11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ADFD6F3-2F24-F8EE-3C1F-9EB48CE7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5758" y="5522341"/>
            <a:ext cx="850385" cy="8097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91C5A50-56BA-B203-AEB9-87D7430319F4}"/>
              </a:ext>
            </a:extLst>
          </p:cNvPr>
          <p:cNvSpPr txBox="1"/>
          <p:nvPr/>
        </p:nvSpPr>
        <p:spPr>
          <a:xfrm>
            <a:off x="3367395" y="1176931"/>
            <a:ext cx="221044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Terminal de paiement  (POS)</a:t>
            </a:r>
          </a:p>
          <a:p>
            <a:pPr marL="0" indent="0" algn="ctr">
              <a:buNone/>
            </a:pPr>
            <a:r>
              <a:rPr lang="fr-FR" dirty="0"/>
              <a:t>du </a:t>
            </a:r>
            <a:r>
              <a:rPr lang="fr-FR" dirty="0" err="1"/>
              <a:t>prop</a:t>
            </a:r>
            <a:r>
              <a:rPr lang="fr-FR" dirty="0"/>
              <a:t>. et des salariés + relevés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5A12C9D-DEE8-27B8-AD4E-82DC324538D7}"/>
              </a:ext>
            </a:extLst>
          </p:cNvPr>
          <p:cNvSpPr txBox="1"/>
          <p:nvPr/>
        </p:nvSpPr>
        <p:spPr>
          <a:xfrm>
            <a:off x="6359199" y="1144433"/>
            <a:ext cx="25364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Portefeuilles  = "compte bancaire"</a:t>
            </a:r>
          </a:p>
          <a:p>
            <a:pPr marL="0" indent="0" algn="ctr">
              <a:buNone/>
            </a:pPr>
            <a:r>
              <a:rPr lang="fr-FR" sz="2000" dirty="0"/>
              <a:t>du propriétaire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CEF2918-A179-F5D6-FBF7-08A3243C3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52" y="2382392"/>
            <a:ext cx="922480" cy="92248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D2E51E4-3A7A-5F64-6E6C-429B8F72C900}"/>
              </a:ext>
            </a:extLst>
          </p:cNvPr>
          <p:cNvGrpSpPr/>
          <p:nvPr/>
        </p:nvGrpSpPr>
        <p:grpSpPr>
          <a:xfrm>
            <a:off x="1287000" y="4671652"/>
            <a:ext cx="1051740" cy="1051739"/>
            <a:chOff x="7750744" y="1393962"/>
            <a:chExt cx="1090015" cy="1090015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37EDEF9-ABF4-56E6-2EA0-232EF8269C77}"/>
                </a:ext>
              </a:extLst>
            </p:cNvPr>
            <p:cNvSpPr/>
            <p:nvPr/>
          </p:nvSpPr>
          <p:spPr>
            <a:xfrm>
              <a:off x="7832142" y="1469449"/>
              <a:ext cx="929791" cy="936433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EFE7E2BB-F43D-2225-D20E-BF0D4EF59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744" y="139396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AD8A6DB0-F033-7509-F191-09B50846C1C9}"/>
              </a:ext>
            </a:extLst>
          </p:cNvPr>
          <p:cNvSpPr txBox="1"/>
          <p:nvPr/>
        </p:nvSpPr>
        <p:spPr>
          <a:xfrm>
            <a:off x="3197263" y="6314797"/>
            <a:ext cx="2550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Démo</a:t>
            </a:r>
            <a:r>
              <a:rPr lang="en-US" sz="1400" dirty="0"/>
              <a:t> : </a:t>
            </a:r>
            <a:r>
              <a:rPr lang="en-US" sz="1400" dirty="0">
                <a:hlinkClick r:id="rId9"/>
              </a:rPr>
              <a:t>bitrequest.io/brewery/</a:t>
            </a:r>
            <a:endParaRPr lang="en-US" sz="1400" dirty="0"/>
          </a:p>
        </p:txBody>
      </p:sp>
      <p:sp>
        <p:nvSpPr>
          <p:cNvPr id="41" name="Flèche : bas 40">
            <a:extLst>
              <a:ext uri="{FF2B5EF4-FFF2-40B4-BE49-F238E27FC236}">
                <a16:creationId xmlns:a16="http://schemas.microsoft.com/office/drawing/2014/main" id="{91188DC6-A12D-CE25-439E-76BF7A69AE1B}"/>
              </a:ext>
            </a:extLst>
          </p:cNvPr>
          <p:cNvSpPr/>
          <p:nvPr/>
        </p:nvSpPr>
        <p:spPr>
          <a:xfrm>
            <a:off x="1652567" y="3493595"/>
            <a:ext cx="363812" cy="984246"/>
          </a:xfrm>
          <a:prstGeom prst="downArrow">
            <a:avLst>
              <a:gd name="adj1" fmla="val 50000"/>
              <a:gd name="adj2" fmla="val 10585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5672F189-D7F4-DE86-9160-78F80F187EC4}"/>
              </a:ext>
            </a:extLst>
          </p:cNvPr>
          <p:cNvGrpSpPr/>
          <p:nvPr/>
        </p:nvGrpSpPr>
        <p:grpSpPr>
          <a:xfrm>
            <a:off x="3221918" y="2511719"/>
            <a:ext cx="2442248" cy="2925783"/>
            <a:chOff x="2929522" y="3922950"/>
            <a:chExt cx="2566549" cy="2866085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F00B35EA-44E6-214C-9683-7EC9F1044209}"/>
                </a:ext>
              </a:extLst>
            </p:cNvPr>
            <p:cNvSpPr/>
            <p:nvPr/>
          </p:nvSpPr>
          <p:spPr>
            <a:xfrm>
              <a:off x="2929522" y="3922950"/>
              <a:ext cx="2566549" cy="2866085"/>
            </a:xfrm>
            <a:prstGeom prst="roundRect">
              <a:avLst>
                <a:gd name="adj" fmla="val 12507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itre 1">
              <a:extLst>
                <a:ext uri="{FF2B5EF4-FFF2-40B4-BE49-F238E27FC236}">
                  <a16:creationId xmlns:a16="http://schemas.microsoft.com/office/drawing/2014/main" id="{078675E0-404A-415B-230E-E4FA7685CC9C}"/>
                </a:ext>
              </a:extLst>
            </p:cNvPr>
            <p:cNvSpPr txBox="1">
              <a:spLocks/>
            </p:cNvSpPr>
            <p:nvPr/>
          </p:nvSpPr>
          <p:spPr>
            <a:xfrm>
              <a:off x="2965851" y="4254769"/>
              <a:ext cx="2466976" cy="6127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3600" b="1" dirty="0" err="1">
                  <a:solidFill>
                    <a:schemeClr val="bg2">
                      <a:lumMod val="50000"/>
                    </a:schemeClr>
                  </a:solidFill>
                </a:rPr>
                <a:t>bitrequest</a:t>
              </a:r>
              <a:endParaRPr lang="en-US" sz="3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01F77CD-2B48-B848-E180-86EDA98EF4D4}"/>
                </a:ext>
              </a:extLst>
            </p:cNvPr>
            <p:cNvSpPr txBox="1"/>
            <p:nvPr/>
          </p:nvSpPr>
          <p:spPr>
            <a:xfrm>
              <a:off x="3077905" y="4705759"/>
              <a:ext cx="230412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>
                  <a:solidFill>
                    <a:srgbClr val="DA9100"/>
                  </a:solidFill>
                </a:rPr>
                <a:t>Accept</a:t>
              </a:r>
              <a:r>
                <a:rPr lang="fr-FR" sz="1600" dirty="0">
                  <a:solidFill>
                    <a:srgbClr val="DA9100"/>
                  </a:solidFill>
                </a:rPr>
                <a:t> crypto </a:t>
              </a:r>
              <a:r>
                <a:rPr lang="fr-FR" sz="1600" dirty="0" err="1">
                  <a:solidFill>
                    <a:srgbClr val="DA9100"/>
                  </a:solidFill>
                </a:rPr>
                <a:t>anywhere</a:t>
              </a:r>
              <a:endParaRPr lang="en-US" sz="1600" dirty="0">
                <a:solidFill>
                  <a:srgbClr val="DA9100"/>
                </a:solidFill>
              </a:endParaRPr>
            </a:p>
          </p:txBody>
        </p:sp>
      </p:grpSp>
      <p:pic>
        <p:nvPicPr>
          <p:cNvPr id="50" name="Image 49">
            <a:extLst>
              <a:ext uri="{FF2B5EF4-FFF2-40B4-BE49-F238E27FC236}">
                <a16:creationId xmlns:a16="http://schemas.microsoft.com/office/drawing/2014/main" id="{986643E6-6492-5F0D-7DC9-068E535B74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354" y="5522342"/>
            <a:ext cx="792621" cy="780050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2FC077-C96A-8B6C-635C-8BA268B1346D}"/>
              </a:ext>
            </a:extLst>
          </p:cNvPr>
          <p:cNvGrpSpPr/>
          <p:nvPr/>
        </p:nvGrpSpPr>
        <p:grpSpPr>
          <a:xfrm>
            <a:off x="6589991" y="4733316"/>
            <a:ext cx="1051740" cy="1051739"/>
            <a:chOff x="7750744" y="1393962"/>
            <a:chExt cx="1090015" cy="1090015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0BF3507-1B9B-4ECD-009A-F11461601433}"/>
                </a:ext>
              </a:extLst>
            </p:cNvPr>
            <p:cNvSpPr/>
            <p:nvPr/>
          </p:nvSpPr>
          <p:spPr>
            <a:xfrm>
              <a:off x="7832142" y="1469449"/>
              <a:ext cx="929791" cy="936433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23249216-E2B6-A989-872A-3C3911488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744" y="139396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136B18B7-501A-A13D-563B-5AE95B5D3B79}"/>
              </a:ext>
            </a:extLst>
          </p:cNvPr>
          <p:cNvSpPr txBox="1"/>
          <p:nvPr/>
        </p:nvSpPr>
        <p:spPr>
          <a:xfrm>
            <a:off x="844755" y="1354978"/>
            <a:ext cx="198257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Client</a:t>
            </a:r>
          </a:p>
          <a:p>
            <a:pPr marL="0" indent="0" algn="ctr">
              <a:buNone/>
            </a:pPr>
            <a:r>
              <a:rPr lang="fr-FR" dirty="0"/>
              <a:t>peu importe l'app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CBF8FA8-7473-BF9A-4FAB-2B9228975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08" y="2368824"/>
            <a:ext cx="922480" cy="922480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1E2A8326-9D6E-1634-1A58-939FF23D5A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415" y="3657754"/>
            <a:ext cx="1309088" cy="1442467"/>
          </a:xfrm>
          <a:prstGeom prst="rect">
            <a:avLst/>
          </a:prstGeom>
        </p:spPr>
      </p:pic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BAA4B5CB-4366-9ABE-4025-0D59EDC15D79}"/>
              </a:ext>
            </a:extLst>
          </p:cNvPr>
          <p:cNvSpPr/>
          <p:nvPr/>
        </p:nvSpPr>
        <p:spPr>
          <a:xfrm rot="16200000">
            <a:off x="4261259" y="1072111"/>
            <a:ext cx="272884" cy="3367099"/>
          </a:xfrm>
          <a:prstGeom prst="downArrow">
            <a:avLst>
              <a:gd name="adj1" fmla="val 50000"/>
              <a:gd name="adj2" fmla="val 84905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lèche : bas 58">
            <a:extLst>
              <a:ext uri="{FF2B5EF4-FFF2-40B4-BE49-F238E27FC236}">
                <a16:creationId xmlns:a16="http://schemas.microsoft.com/office/drawing/2014/main" id="{604B0941-BBA8-0C35-859A-61E4C7B355FF}"/>
              </a:ext>
            </a:extLst>
          </p:cNvPr>
          <p:cNvSpPr/>
          <p:nvPr/>
        </p:nvSpPr>
        <p:spPr>
          <a:xfrm rot="16200000">
            <a:off x="4232440" y="3452283"/>
            <a:ext cx="449283" cy="3485861"/>
          </a:xfrm>
          <a:prstGeom prst="downArrow">
            <a:avLst>
              <a:gd name="adj1" fmla="val 50000"/>
              <a:gd name="adj2" fmla="val 65859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èche : bas 64">
            <a:extLst>
              <a:ext uri="{FF2B5EF4-FFF2-40B4-BE49-F238E27FC236}">
                <a16:creationId xmlns:a16="http://schemas.microsoft.com/office/drawing/2014/main" id="{01B1AABA-7695-DD6B-E280-E0B1AB8DD744}"/>
              </a:ext>
            </a:extLst>
          </p:cNvPr>
          <p:cNvSpPr/>
          <p:nvPr/>
        </p:nvSpPr>
        <p:spPr>
          <a:xfrm rot="10800000">
            <a:off x="6792370" y="3537603"/>
            <a:ext cx="363812" cy="984246"/>
          </a:xfrm>
          <a:prstGeom prst="downArrow">
            <a:avLst>
              <a:gd name="adj1" fmla="val 50000"/>
              <a:gd name="adj2" fmla="val 10585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8D941E6-E155-3B92-9EBD-D715C7512BAC}"/>
              </a:ext>
            </a:extLst>
          </p:cNvPr>
          <p:cNvSpPr txBox="1"/>
          <p:nvPr/>
        </p:nvSpPr>
        <p:spPr>
          <a:xfrm>
            <a:off x="7709102" y="2490065"/>
            <a:ext cx="109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Epargne Pro</a:t>
            </a:r>
            <a:endParaRPr lang="en-US" b="1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6643BF53-1FAE-95D4-977C-B0B7C437DFAC}"/>
              </a:ext>
            </a:extLst>
          </p:cNvPr>
          <p:cNvSpPr txBox="1"/>
          <p:nvPr/>
        </p:nvSpPr>
        <p:spPr>
          <a:xfrm>
            <a:off x="5867594" y="3883328"/>
            <a:ext cx="1005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5">
                    <a:lumMod val="75000"/>
                  </a:schemeClr>
                </a:solidFill>
              </a:rPr>
              <a:t>Conversion en 3 clics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6FE9CCC-9A7A-4A16-B851-EC4C25E6C650}"/>
              </a:ext>
            </a:extLst>
          </p:cNvPr>
          <p:cNvSpPr txBox="1"/>
          <p:nvPr/>
        </p:nvSpPr>
        <p:spPr>
          <a:xfrm>
            <a:off x="7680784" y="4802346"/>
            <a:ext cx="125139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"Cash" intraçable</a:t>
            </a:r>
          </a:p>
          <a:p>
            <a:pPr algn="ctr"/>
            <a:r>
              <a:rPr lang="fr-FR" sz="1400" dirty="0"/>
              <a:t>et 0,01€ frais</a:t>
            </a:r>
            <a:endParaRPr lang="en-US" sz="1400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5D72F21-E53A-4D07-B803-EAF6C3F1F00A}"/>
              </a:ext>
            </a:extLst>
          </p:cNvPr>
          <p:cNvSpPr txBox="1"/>
          <p:nvPr/>
        </p:nvSpPr>
        <p:spPr>
          <a:xfrm>
            <a:off x="3291164" y="6496803"/>
            <a:ext cx="2268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9"/>
              </a:rPr>
              <a:t>bitrequest.io</a:t>
            </a:r>
            <a:r>
              <a:rPr lang="en-US" sz="1400" dirty="0"/>
              <a:t>  </a:t>
            </a:r>
            <a:r>
              <a:rPr lang="en-US" sz="1200" dirty="0"/>
              <a:t>PC/tab/</a:t>
            </a:r>
            <a:r>
              <a:rPr lang="en-US" sz="1200" dirty="0" err="1"/>
              <a:t>tél</a:t>
            </a:r>
            <a:endParaRPr lang="en-US" sz="1200" dirty="0"/>
          </a:p>
        </p:txBody>
      </p:sp>
      <p:sp>
        <p:nvSpPr>
          <p:cNvPr id="74" name="Flèche : bas 73">
            <a:extLst>
              <a:ext uri="{FF2B5EF4-FFF2-40B4-BE49-F238E27FC236}">
                <a16:creationId xmlns:a16="http://schemas.microsoft.com/office/drawing/2014/main" id="{AED2B27A-37FF-1EC1-6093-D713F3CBB5DE}"/>
              </a:ext>
            </a:extLst>
          </p:cNvPr>
          <p:cNvSpPr/>
          <p:nvPr/>
        </p:nvSpPr>
        <p:spPr>
          <a:xfrm rot="16200000">
            <a:off x="9165355" y="2454893"/>
            <a:ext cx="495349" cy="663161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F8AD36C9-961C-7AFD-8035-B0FA8F0C7B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104" y="1918906"/>
            <a:ext cx="1002665" cy="432969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346072D3-ECC7-FB17-6071-77004E0FD5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96" y="1924766"/>
            <a:ext cx="572555" cy="586520"/>
          </a:xfrm>
          <a:prstGeom prst="rect">
            <a:avLst/>
          </a:prstGeom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93B98BCC-9112-EB2D-4135-AA4B0A053E00}"/>
              </a:ext>
            </a:extLst>
          </p:cNvPr>
          <p:cNvSpPr txBox="1"/>
          <p:nvPr/>
        </p:nvSpPr>
        <p:spPr>
          <a:xfrm>
            <a:off x="10321993" y="2222281"/>
            <a:ext cx="175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App ou site Bitrefill.com</a:t>
            </a:r>
            <a:endParaRPr lang="en-US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FB2C78A-A012-5B4D-BD7E-00D22D443155}"/>
              </a:ext>
            </a:extLst>
          </p:cNvPr>
          <p:cNvSpPr txBox="1"/>
          <p:nvPr/>
        </p:nvSpPr>
        <p:spPr>
          <a:xfrm>
            <a:off x="9300986" y="1385280"/>
            <a:ext cx="2536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Dépenser </a:t>
            </a:r>
            <a:r>
              <a:rPr lang="fr-FR" sz="2000" dirty="0"/>
              <a:t>en pro</a:t>
            </a:r>
          </a:p>
        </p:txBody>
      </p:sp>
      <p:sp>
        <p:nvSpPr>
          <p:cNvPr id="79" name="Flèche : bas 78">
            <a:extLst>
              <a:ext uri="{FF2B5EF4-FFF2-40B4-BE49-F238E27FC236}">
                <a16:creationId xmlns:a16="http://schemas.microsoft.com/office/drawing/2014/main" id="{D100B56D-ED94-24B3-DD52-26C57B240ABD}"/>
              </a:ext>
            </a:extLst>
          </p:cNvPr>
          <p:cNvSpPr/>
          <p:nvPr/>
        </p:nvSpPr>
        <p:spPr>
          <a:xfrm rot="16200000">
            <a:off x="9188453" y="4825173"/>
            <a:ext cx="495349" cy="663161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33CB1C25-59F2-C11C-3AC7-6518A1BD2E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68" y="5210406"/>
            <a:ext cx="1251394" cy="530148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08279C89-B208-4394-69E1-DCF6B1CA8D15}"/>
              </a:ext>
            </a:extLst>
          </p:cNvPr>
          <p:cNvSpPr txBox="1"/>
          <p:nvPr/>
        </p:nvSpPr>
        <p:spPr>
          <a:xfrm>
            <a:off x="9534393" y="5747514"/>
            <a:ext cx="2268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Site </a:t>
            </a:r>
            <a:r>
              <a:rPr lang="fr-FR" sz="1400" dirty="0">
                <a:hlinkClick r:id="rId16"/>
              </a:rPr>
              <a:t>Yo-crypto.com</a:t>
            </a:r>
            <a:endParaRPr lang="fr-FR" sz="1400" dirty="0"/>
          </a:p>
          <a:p>
            <a:pPr algn="ctr"/>
            <a:r>
              <a:rPr lang="fr-FR" sz="1400" dirty="0"/>
              <a:t>= tout le high-tech</a:t>
            </a:r>
          </a:p>
          <a:p>
            <a:pPr algn="ctr"/>
            <a:r>
              <a:rPr lang="fr-FR" sz="1400" dirty="0"/>
              <a:t>et  </a:t>
            </a:r>
            <a:r>
              <a:rPr lang="fr-FR" sz="1400" dirty="0">
                <a:hlinkClick r:id="rId17"/>
              </a:rPr>
              <a:t>Monezon.com</a:t>
            </a:r>
            <a:endParaRPr lang="fr-FR" sz="1400" dirty="0"/>
          </a:p>
          <a:p>
            <a:pPr algn="ctr"/>
            <a:r>
              <a:rPr lang="fr-FR" sz="1400" dirty="0"/>
              <a:t>= Amazon payé en Monero</a:t>
            </a:r>
            <a:endParaRPr lang="en-US" sz="140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DB846FB-686E-9F7D-9061-9BB3A150586F}"/>
              </a:ext>
            </a:extLst>
          </p:cNvPr>
          <p:cNvSpPr txBox="1"/>
          <p:nvPr/>
        </p:nvSpPr>
        <p:spPr>
          <a:xfrm>
            <a:off x="1141497" y="6246929"/>
            <a:ext cx="1982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V2 – 25/05/2024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B40003B5-A8FB-A412-805B-B4DF5D4F107A}"/>
              </a:ext>
            </a:extLst>
          </p:cNvPr>
          <p:cNvSpPr txBox="1"/>
          <p:nvPr/>
        </p:nvSpPr>
        <p:spPr>
          <a:xfrm>
            <a:off x="10219362" y="3206563"/>
            <a:ext cx="17510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Ou revendre en € avec </a:t>
            </a:r>
            <a:r>
              <a:rPr lang="fr-FR" b="1" dirty="0" err="1"/>
              <a:t>Relai.app</a:t>
            </a:r>
            <a:endParaRPr lang="en-US" sz="1600" b="1" dirty="0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71170EF9-995D-F19C-1C5A-0C1A7EB2CA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01" y="3230793"/>
            <a:ext cx="584430" cy="584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B60D4A89-4B01-8881-247C-4A06AA5D4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6868" y="4596168"/>
            <a:ext cx="1028016" cy="53558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D42AFEBE-0D3F-7ADF-A38A-A7F22961E6DD}"/>
              </a:ext>
            </a:extLst>
          </p:cNvPr>
          <p:cNvSpPr txBox="1"/>
          <p:nvPr/>
        </p:nvSpPr>
        <p:spPr>
          <a:xfrm>
            <a:off x="11094884" y="4579920"/>
            <a:ext cx="4727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?</a:t>
            </a:r>
            <a:endParaRPr lang="en-US" sz="3200" b="1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EE570BD-F055-6D75-5EED-101CFA77EA39}"/>
              </a:ext>
            </a:extLst>
          </p:cNvPr>
          <p:cNvSpPr txBox="1"/>
          <p:nvPr/>
        </p:nvSpPr>
        <p:spPr>
          <a:xfrm>
            <a:off x="9876686" y="4246167"/>
            <a:ext cx="234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Revendre en € 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463B99-62B8-A465-5B32-8356439D8236}"/>
              </a:ext>
            </a:extLst>
          </p:cNvPr>
          <p:cNvSpPr txBox="1"/>
          <p:nvPr/>
        </p:nvSpPr>
        <p:spPr>
          <a:xfrm>
            <a:off x="9739013" y="2542917"/>
            <a:ext cx="2215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Ou refacturer BTC vers € avec </a:t>
            </a:r>
            <a:r>
              <a:rPr lang="fr-FR" b="1" dirty="0"/>
              <a:t>Bity.com</a:t>
            </a:r>
            <a:endParaRPr lang="en-US" sz="1600" b="1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15C56D0-D8BD-DCAC-A4E1-CA258686CAA8}"/>
              </a:ext>
            </a:extLst>
          </p:cNvPr>
          <p:cNvSpPr txBox="1">
            <a:spLocks/>
          </p:cNvSpPr>
          <p:nvPr/>
        </p:nvSpPr>
        <p:spPr>
          <a:xfrm>
            <a:off x="802662" y="62241"/>
            <a:ext cx="10515600" cy="1041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Commerçants – logiciel caisse souverain</a:t>
            </a:r>
            <a:br>
              <a:rPr lang="fr-FR" sz="3200" dirty="0"/>
            </a:br>
            <a:r>
              <a:rPr lang="fr-FR" sz="2000" dirty="0"/>
              <a:t>Code 100% libre et ouvert !  Incensurable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8495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 : coins arrondis 110">
            <a:extLst>
              <a:ext uri="{FF2B5EF4-FFF2-40B4-BE49-F238E27FC236}">
                <a16:creationId xmlns:a16="http://schemas.microsoft.com/office/drawing/2014/main" id="{696DFB57-8BAC-3151-05BA-8AEDDF97DF36}"/>
              </a:ext>
            </a:extLst>
          </p:cNvPr>
          <p:cNvSpPr/>
          <p:nvPr/>
        </p:nvSpPr>
        <p:spPr>
          <a:xfrm>
            <a:off x="4456267" y="1509771"/>
            <a:ext cx="5848485" cy="4552272"/>
          </a:xfrm>
          <a:prstGeom prst="roundRect">
            <a:avLst>
              <a:gd name="adj" fmla="val 6567"/>
            </a:avLst>
          </a:prstGeom>
          <a:solidFill>
            <a:schemeClr val="bg1"/>
          </a:solidFill>
          <a:ln w="3175">
            <a:solidFill>
              <a:srgbClr val="94A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64D2C9E1-0DEC-D508-BE85-B2F4DF6591BC}"/>
              </a:ext>
            </a:extLst>
          </p:cNvPr>
          <p:cNvSpPr/>
          <p:nvPr/>
        </p:nvSpPr>
        <p:spPr>
          <a:xfrm>
            <a:off x="1033927" y="2347308"/>
            <a:ext cx="3064186" cy="3714735"/>
          </a:xfrm>
          <a:prstGeom prst="roundRect">
            <a:avLst>
              <a:gd name="adj" fmla="val 8172"/>
            </a:avLst>
          </a:prstGeom>
          <a:solidFill>
            <a:schemeClr val="bg1"/>
          </a:solidFill>
          <a:ln w="3175">
            <a:solidFill>
              <a:srgbClr val="94A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Icône De Sécurité Logo Sécurisé Symbole De Sécurité. Coffre-fort Avec  Verrouillage De Code Isolé, Conception Minimale. Illustration. Clip Art  Libres De Droits, Svg, Vecteurs Et Illustration. Image 54419956">
            <a:extLst>
              <a:ext uri="{FF2B5EF4-FFF2-40B4-BE49-F238E27FC236}">
                <a16:creationId xmlns:a16="http://schemas.microsoft.com/office/drawing/2014/main" id="{D7BDD6F4-A678-FDBE-E21F-29427740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36" y="3158312"/>
            <a:ext cx="669739" cy="62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00E9B3-AB99-9D44-B482-14825CF7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F3E6A29-75ED-B073-0E9D-F6BE51FDD5F5}"/>
              </a:ext>
            </a:extLst>
          </p:cNvPr>
          <p:cNvGrpSpPr/>
          <p:nvPr/>
        </p:nvGrpSpPr>
        <p:grpSpPr>
          <a:xfrm>
            <a:off x="7669411" y="2388501"/>
            <a:ext cx="2658267" cy="503045"/>
            <a:chOff x="7693935" y="1455005"/>
            <a:chExt cx="2979889" cy="563908"/>
          </a:xfrm>
        </p:grpSpPr>
        <p:pic>
          <p:nvPicPr>
            <p:cNvPr id="4" name="Picture 10" descr="Cake Wallet - Cypher Market">
              <a:extLst>
                <a:ext uri="{FF2B5EF4-FFF2-40B4-BE49-F238E27FC236}">
                  <a16:creationId xmlns:a16="http://schemas.microsoft.com/office/drawing/2014/main" id="{013518ED-8D07-96BE-58AA-E95C6C3AD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935" y="1464370"/>
              <a:ext cx="554543" cy="55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5AE90CB-B3FE-D101-EE6C-E80617C6FEEF}"/>
                </a:ext>
              </a:extLst>
            </p:cNvPr>
            <p:cNvSpPr txBox="1"/>
            <p:nvPr/>
          </p:nvSpPr>
          <p:spPr>
            <a:xfrm>
              <a:off x="7933335" y="1455005"/>
              <a:ext cx="2740489" cy="4830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200" b="1" dirty="0">
                  <a:hlinkClick r:id="rId4"/>
                </a:rPr>
                <a:t>CakeWallet.com</a:t>
              </a:r>
              <a:endParaRPr lang="en-US" sz="2200" b="1" dirty="0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D91C5A50-56BA-B203-AEB9-87D7430319F4}"/>
              </a:ext>
            </a:extLst>
          </p:cNvPr>
          <p:cNvSpPr txBox="1"/>
          <p:nvPr/>
        </p:nvSpPr>
        <p:spPr>
          <a:xfrm>
            <a:off x="4536603" y="1685452"/>
            <a:ext cx="30878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Terminal de paiement (POS)</a:t>
            </a:r>
            <a:b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(facultatif)</a:t>
            </a:r>
            <a:endParaRPr lang="fr-FR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5A12C9D-DEE8-27B8-AD4E-82DC324538D7}"/>
              </a:ext>
            </a:extLst>
          </p:cNvPr>
          <p:cNvSpPr txBox="1"/>
          <p:nvPr/>
        </p:nvSpPr>
        <p:spPr>
          <a:xfrm>
            <a:off x="7648484" y="1562779"/>
            <a:ext cx="267081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900" b="1" dirty="0"/>
              <a:t>Portefeuilles crypto  </a:t>
            </a:r>
            <a:br>
              <a:rPr lang="fr-FR" sz="1900" b="1" dirty="0"/>
            </a:br>
            <a:r>
              <a:rPr lang="fr-FR" sz="1900" dirty="0"/>
              <a:t>= "compte bancaire pro"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CEF2918-A179-F5D6-FBF7-08A3243C3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32" y="3172395"/>
            <a:ext cx="623747" cy="623747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D2E51E4-3A7A-5F64-6E6C-429B8F72C900}"/>
              </a:ext>
            </a:extLst>
          </p:cNvPr>
          <p:cNvGrpSpPr/>
          <p:nvPr/>
        </p:nvGrpSpPr>
        <p:grpSpPr>
          <a:xfrm>
            <a:off x="2706931" y="4119895"/>
            <a:ext cx="711148" cy="711147"/>
            <a:chOff x="7750744" y="1393962"/>
            <a:chExt cx="1090015" cy="1090015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37EDEF9-ABF4-56E6-2EA0-232EF8269C77}"/>
                </a:ext>
              </a:extLst>
            </p:cNvPr>
            <p:cNvSpPr/>
            <p:nvPr/>
          </p:nvSpPr>
          <p:spPr>
            <a:xfrm>
              <a:off x="7832142" y="1469449"/>
              <a:ext cx="929791" cy="936433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EFE7E2BB-F43D-2225-D20E-BF0D4EF59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744" y="139396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AD8A6DB0-F033-7509-F191-09B50846C1C9}"/>
              </a:ext>
            </a:extLst>
          </p:cNvPr>
          <p:cNvSpPr txBox="1"/>
          <p:nvPr/>
        </p:nvSpPr>
        <p:spPr>
          <a:xfrm>
            <a:off x="4781029" y="6093084"/>
            <a:ext cx="28482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Démo</a:t>
            </a:r>
            <a:r>
              <a:rPr lang="en-US" sz="1600" dirty="0"/>
              <a:t> : </a:t>
            </a:r>
            <a:r>
              <a:rPr lang="en-US" sz="1600" dirty="0">
                <a:hlinkClick r:id="rId9"/>
              </a:rPr>
              <a:t>bitrequest.io/brewery/</a:t>
            </a:r>
            <a:br>
              <a:rPr lang="en-US" sz="1600" dirty="0"/>
            </a:br>
            <a:r>
              <a:rPr lang="en-US" sz="1400" dirty="0"/>
              <a:t>code open source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36B18B7-501A-A13D-563B-5AE95B5D3B79}"/>
              </a:ext>
            </a:extLst>
          </p:cNvPr>
          <p:cNvSpPr txBox="1"/>
          <p:nvPr/>
        </p:nvSpPr>
        <p:spPr>
          <a:xfrm>
            <a:off x="1437964" y="1622415"/>
            <a:ext cx="236112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Client(e)</a:t>
            </a:r>
          </a:p>
          <a:p>
            <a:pPr marL="0" indent="0" algn="ctr">
              <a:buNone/>
            </a:pPr>
            <a:r>
              <a:rPr lang="fr-FR" dirty="0"/>
              <a:t>Quelque soit son app</a:t>
            </a: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5569F2AC-3972-6820-3026-CC986E5C22B7}"/>
              </a:ext>
            </a:extLst>
          </p:cNvPr>
          <p:cNvGrpSpPr/>
          <p:nvPr/>
        </p:nvGrpSpPr>
        <p:grpSpPr>
          <a:xfrm>
            <a:off x="8132203" y="3035782"/>
            <a:ext cx="1637153" cy="1248120"/>
            <a:chOff x="7174380" y="2806074"/>
            <a:chExt cx="1637153" cy="1248120"/>
          </a:xfrm>
        </p:grpSpPr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A33EE33D-1E80-E1F7-3D5D-A946E5328BA6}"/>
                </a:ext>
              </a:extLst>
            </p:cNvPr>
            <p:cNvSpPr/>
            <p:nvPr/>
          </p:nvSpPr>
          <p:spPr>
            <a:xfrm>
              <a:off x="7174380" y="2813128"/>
              <a:ext cx="1637153" cy="1241066"/>
            </a:xfrm>
            <a:prstGeom prst="roundRect">
              <a:avLst>
                <a:gd name="adj" fmla="val 12507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A8D941E6-E155-3B92-9EBD-D715C7512BAC}"/>
                </a:ext>
              </a:extLst>
            </p:cNvPr>
            <p:cNvSpPr txBox="1"/>
            <p:nvPr/>
          </p:nvSpPr>
          <p:spPr>
            <a:xfrm>
              <a:off x="7269897" y="2806074"/>
              <a:ext cx="14753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/>
                <a:t>Epargne Pro</a:t>
              </a:r>
              <a:endParaRPr lang="en-US" b="1" dirty="0"/>
            </a:p>
          </p:txBody>
        </p:sp>
      </p:grpSp>
      <p:pic>
        <p:nvPicPr>
          <p:cNvPr id="98" name="Picture 4" descr="Icône De Sécurité Logo Sécurisé Symbole De Sécurité. Coffre-fort Avec  Verrouillage De Code Isolé, Conception Minimale. Illustration. Clip Art  Libres De Droits, Svg, Vecteurs Et Illustration. Image 54419956">
            <a:extLst>
              <a:ext uri="{FF2B5EF4-FFF2-40B4-BE49-F238E27FC236}">
                <a16:creationId xmlns:a16="http://schemas.microsoft.com/office/drawing/2014/main" id="{3CBDE9BC-C1BF-0D72-B02A-EA954B561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908" y="3438616"/>
            <a:ext cx="614059" cy="57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ADADA48F-2E8C-9F6A-B324-27979BB28BA0}"/>
              </a:ext>
            </a:extLst>
          </p:cNvPr>
          <p:cNvGrpSpPr/>
          <p:nvPr/>
        </p:nvGrpSpPr>
        <p:grpSpPr>
          <a:xfrm>
            <a:off x="9835612" y="4121490"/>
            <a:ext cx="1640468" cy="463930"/>
            <a:chOff x="8661385" y="3859307"/>
            <a:chExt cx="1640468" cy="46393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729DBE3-E919-45F0-CA61-A4031CF41EB5}"/>
                </a:ext>
              </a:extLst>
            </p:cNvPr>
            <p:cNvSpPr/>
            <p:nvPr/>
          </p:nvSpPr>
          <p:spPr>
            <a:xfrm>
              <a:off x="8723871" y="3861572"/>
              <a:ext cx="1456271" cy="46166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6643BF53-1FAE-95D4-977C-B0B7C437DFAC}"/>
                </a:ext>
              </a:extLst>
            </p:cNvPr>
            <p:cNvSpPr txBox="1"/>
            <p:nvPr/>
          </p:nvSpPr>
          <p:spPr>
            <a:xfrm>
              <a:off x="8661385" y="3859307"/>
              <a:ext cx="1640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6">
                      <a:lumMod val="75000"/>
                    </a:schemeClr>
                  </a:solidFill>
                </a:rPr>
                <a:t>Conversion en 3 clics</a:t>
              </a:r>
              <a:br>
                <a:rPr lang="fr-FR" sz="12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fr-FR" sz="1200" b="1" dirty="0">
                  <a:solidFill>
                    <a:schemeClr val="accent6">
                      <a:lumMod val="75000"/>
                    </a:schemeClr>
                  </a:solidFill>
                </a:rPr>
                <a:t>dans l'app</a:t>
              </a:r>
              <a:endParaRPr 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76755F39-F72A-DB16-C2F1-B2ACAE56DB2E}"/>
              </a:ext>
            </a:extLst>
          </p:cNvPr>
          <p:cNvSpPr/>
          <p:nvPr/>
        </p:nvSpPr>
        <p:spPr>
          <a:xfrm>
            <a:off x="8122453" y="4351031"/>
            <a:ext cx="1631579" cy="1521971"/>
          </a:xfrm>
          <a:prstGeom prst="roundRect">
            <a:avLst>
              <a:gd name="adj" fmla="val 1250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6FE9CCC-9A7A-4A16-B851-EC4C25E6C650}"/>
              </a:ext>
            </a:extLst>
          </p:cNvPr>
          <p:cNvSpPr txBox="1"/>
          <p:nvPr/>
        </p:nvSpPr>
        <p:spPr>
          <a:xfrm>
            <a:off x="8123341" y="4381074"/>
            <a:ext cx="1684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"Cash" libre </a:t>
            </a:r>
          </a:p>
          <a:p>
            <a:pPr algn="ctr"/>
            <a:r>
              <a:rPr lang="fr-FR" sz="1400" dirty="0"/>
              <a:t>frais : 0,01€</a:t>
            </a:r>
            <a:endParaRPr lang="en-US" sz="140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DB846FB-686E-9F7D-9061-9BB3A150586F}"/>
              </a:ext>
            </a:extLst>
          </p:cNvPr>
          <p:cNvSpPr txBox="1"/>
          <p:nvPr/>
        </p:nvSpPr>
        <p:spPr>
          <a:xfrm>
            <a:off x="1182355" y="6224406"/>
            <a:ext cx="2915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V2 – 25/05/2024 -@SortieDeBanque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3111C0-F8B4-7426-0D9A-AABFD340E4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460" y="2896131"/>
            <a:ext cx="1537546" cy="238625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F0C90D2-6A18-2E0B-465F-4E2D58710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31" y="4298168"/>
            <a:ext cx="586778" cy="468594"/>
          </a:xfrm>
          <a:prstGeom prst="rect">
            <a:avLst/>
          </a:prstGeom>
        </p:spPr>
      </p:pic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783900C3-8AFC-705B-7D40-87ED237A9CD7}"/>
              </a:ext>
            </a:extLst>
          </p:cNvPr>
          <p:cNvSpPr/>
          <p:nvPr/>
        </p:nvSpPr>
        <p:spPr>
          <a:xfrm>
            <a:off x="3550508" y="3823302"/>
            <a:ext cx="212302" cy="399097"/>
          </a:xfrm>
          <a:prstGeom prst="downArrow">
            <a:avLst>
              <a:gd name="adj1" fmla="val 50000"/>
              <a:gd name="adj2" fmla="val 81585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63DE347-4E6B-7D13-719B-0F3D70601B83}"/>
              </a:ext>
            </a:extLst>
          </p:cNvPr>
          <p:cNvSpPr txBox="1"/>
          <p:nvPr/>
        </p:nvSpPr>
        <p:spPr>
          <a:xfrm>
            <a:off x="2582710" y="2352701"/>
            <a:ext cx="165211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Bitcoin</a:t>
            </a:r>
            <a:br>
              <a:rPr lang="fr-FR" sz="1600" b="1" dirty="0"/>
            </a:br>
            <a:r>
              <a:rPr lang="fr-FR" sz="1400" dirty="0"/>
              <a:t>plutôt épargne</a:t>
            </a:r>
            <a:br>
              <a:rPr lang="fr-FR" sz="1600" dirty="0"/>
            </a:br>
            <a:r>
              <a:rPr lang="fr-FR" sz="1400" dirty="0"/>
              <a:t>par ex. : 80%</a:t>
            </a:r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F0786B3-F22D-C967-7C9C-EA6C20458323}"/>
              </a:ext>
            </a:extLst>
          </p:cNvPr>
          <p:cNvSpPr txBox="1"/>
          <p:nvPr/>
        </p:nvSpPr>
        <p:spPr>
          <a:xfrm>
            <a:off x="2739454" y="4800312"/>
            <a:ext cx="13519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Monero</a:t>
            </a:r>
            <a:br>
              <a:rPr lang="fr-FR" sz="1600" b="1" dirty="0"/>
            </a:br>
            <a:r>
              <a:rPr lang="fr-FR" sz="1400" dirty="0"/>
              <a:t>plutôt espèces en poche</a:t>
            </a:r>
            <a:br>
              <a:rPr lang="fr-FR" sz="1600" dirty="0"/>
            </a:br>
            <a:r>
              <a:rPr lang="fr-FR" sz="1400" dirty="0"/>
              <a:t>par ex. : 20%</a:t>
            </a:r>
            <a:endParaRPr lang="en-US" sz="1600" dirty="0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31179F39-321F-F718-7404-1990A529FAFB}"/>
              </a:ext>
            </a:extLst>
          </p:cNvPr>
          <p:cNvGrpSpPr/>
          <p:nvPr/>
        </p:nvGrpSpPr>
        <p:grpSpPr>
          <a:xfrm flipH="1">
            <a:off x="4692644" y="2987812"/>
            <a:ext cx="2885150" cy="2386253"/>
            <a:chOff x="3959261" y="2153698"/>
            <a:chExt cx="3512938" cy="2905484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4ED7741C-4771-68F9-9EF8-94F57BFF4FDD}"/>
                </a:ext>
              </a:extLst>
            </p:cNvPr>
            <p:cNvGrpSpPr/>
            <p:nvPr/>
          </p:nvGrpSpPr>
          <p:grpSpPr>
            <a:xfrm>
              <a:off x="3959261" y="2153698"/>
              <a:ext cx="3512938" cy="2905484"/>
              <a:chOff x="6948994" y="1186785"/>
              <a:chExt cx="3512938" cy="2905484"/>
            </a:xfrm>
          </p:grpSpPr>
          <p:pic>
            <p:nvPicPr>
              <p:cNvPr id="45" name="Picture 4" descr="Android : la dernière mise à jour de sécurité est cruciale ...">
                <a:extLst>
                  <a:ext uri="{FF2B5EF4-FFF2-40B4-BE49-F238E27FC236}">
                    <a16:creationId xmlns:a16="http://schemas.microsoft.com/office/drawing/2014/main" id="{A0ADCB5A-A5F2-F267-F649-221A2FFFB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948994" y="1186785"/>
                <a:ext cx="3512938" cy="2905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3677DBFC-977C-B966-70BC-3C76493A5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4999" flipH="1">
                <a:off x="7376685" y="1553712"/>
                <a:ext cx="834375" cy="925869"/>
              </a:xfrm>
              <a:prstGeom prst="rect">
                <a:avLst/>
              </a:prstGeom>
            </p:spPr>
          </p:pic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40F34429-2214-344B-A2CA-B7FE38772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17126" flipH="1">
                <a:off x="8596085" y="1845728"/>
                <a:ext cx="1393698" cy="1503872"/>
              </a:xfrm>
              <a:prstGeom prst="rect">
                <a:avLst/>
              </a:prstGeom>
            </p:spPr>
          </p:pic>
        </p:grpSp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7E04A032-BD2A-8F6C-E769-9DC07537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5539" flipH="1">
              <a:off x="4275815" y="3438345"/>
              <a:ext cx="831112" cy="871808"/>
            </a:xfrm>
            <a:prstGeom prst="rect">
              <a:avLst/>
            </a:prstGeom>
          </p:spPr>
        </p:pic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7D7AEE1C-E9EE-CCF3-696C-326F375CF2D7}"/>
              </a:ext>
            </a:extLst>
          </p:cNvPr>
          <p:cNvSpPr txBox="1"/>
          <p:nvPr/>
        </p:nvSpPr>
        <p:spPr>
          <a:xfrm>
            <a:off x="4580679" y="5460129"/>
            <a:ext cx="3194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sur PC/Mac/tab/</a:t>
            </a:r>
            <a:r>
              <a:rPr lang="en-US" sz="1600" dirty="0" err="1"/>
              <a:t>tél</a:t>
            </a:r>
            <a:r>
              <a:rPr lang="en-US" sz="1600" dirty="0"/>
              <a:t> - iOS et Android</a:t>
            </a:r>
          </a:p>
          <a:p>
            <a:pPr algn="ctr"/>
            <a:r>
              <a:rPr lang="fr-FR" sz="1600" dirty="0"/>
              <a:t>+ relevés comptables</a:t>
            </a:r>
            <a:endParaRPr lang="en-US" sz="1600" dirty="0"/>
          </a:p>
        </p:txBody>
      </p: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B75966A-068B-0C10-CD82-026033F2A5A2}"/>
              </a:ext>
            </a:extLst>
          </p:cNvPr>
          <p:cNvGrpSpPr/>
          <p:nvPr/>
        </p:nvGrpSpPr>
        <p:grpSpPr>
          <a:xfrm>
            <a:off x="9587045" y="5408081"/>
            <a:ext cx="1420761" cy="1257182"/>
            <a:chOff x="9370807" y="2660135"/>
            <a:chExt cx="2881433" cy="2549684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AF8C943-1F75-E957-036A-AFB1363B64B3}"/>
                </a:ext>
              </a:extLst>
            </p:cNvPr>
            <p:cNvGrpSpPr/>
            <p:nvPr/>
          </p:nvGrpSpPr>
          <p:grpSpPr>
            <a:xfrm>
              <a:off x="9370807" y="2660135"/>
              <a:ext cx="2881433" cy="2549684"/>
              <a:chOff x="8651017" y="2091437"/>
              <a:chExt cx="3021456" cy="2673584"/>
            </a:xfrm>
          </p:grpSpPr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A58B602-72B5-DB11-1C25-810602CC0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6467" y="2091437"/>
                <a:ext cx="2106006" cy="2552708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D903DF5-A619-2447-2172-85A04E8A5EAC}"/>
                  </a:ext>
                </a:extLst>
              </p:cNvPr>
              <p:cNvSpPr/>
              <p:nvPr/>
            </p:nvSpPr>
            <p:spPr>
              <a:xfrm>
                <a:off x="10436163" y="2885764"/>
                <a:ext cx="717988" cy="126978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561DF556-832A-604F-35DA-49F7232D50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4774" b="95729" l="6459" r="96172">
                            <a14:foregroundMark x1="56459" y1="19095" x2="64833" y2="16332"/>
                            <a14:foregroundMark x1="57895" y1="12563" x2="51675" y2="5276"/>
                            <a14:foregroundMark x1="93301" y1="78894" x2="89474" y2="73869"/>
                            <a14:foregroundMark x1="86842" y1="89196" x2="86842" y2="93719"/>
                            <a14:foregroundMark x1="70096" y1="90452" x2="71531" y2="95226"/>
                            <a14:foregroundMark x1="58852" y1="92965" x2="56699" y2="95729"/>
                            <a14:foregroundMark x1="96172" y1="80151" x2="96411" y2="77889"/>
                            <a14:foregroundMark x1="39713" y1="60553" x2="39713" y2="73367"/>
                            <a14:foregroundMark x1="65550" y1="71608" x2="50478" y2="75126"/>
                            <a14:foregroundMark x1="50478" y1="75126" x2="50478" y2="75126"/>
                            <a14:foregroundMark x1="66507" y1="69095" x2="52871" y2="73618"/>
                            <a14:foregroundMark x1="62919" y1="69849" x2="62919" y2="69849"/>
                            <a14:foregroundMark x1="63876" y1="68844" x2="52153" y2="72613"/>
                            <a14:foregroundMark x1="58134" y1="68844" x2="52153" y2="71106"/>
                            <a14:foregroundMark x1="10526" y1="75879" x2="6459" y2="84673"/>
                            <a14:foregroundMark x1="55981" y1="17588" x2="55024" y2="2010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05"/>
              <a:stretch/>
            </p:blipFill>
            <p:spPr>
              <a:xfrm>
                <a:off x="8651017" y="2356027"/>
                <a:ext cx="2456543" cy="2408994"/>
              </a:xfrm>
              <a:prstGeom prst="rect">
                <a:avLst/>
              </a:prstGeom>
            </p:spPr>
          </p:pic>
        </p:grpSp>
        <p:pic>
          <p:nvPicPr>
            <p:cNvPr id="92" name="Picture 14" descr="Emoji Phone Transparent Png - Transparent Background Mobile Logo Png ...">
              <a:extLst>
                <a:ext uri="{FF2B5EF4-FFF2-40B4-BE49-F238E27FC236}">
                  <a16:creationId xmlns:a16="http://schemas.microsoft.com/office/drawing/2014/main" id="{6C8FD54F-BC9A-067B-2187-5CF862F80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6111" b="94083" l="10000" r="90000">
                          <a14:foregroundMark x1="57444" y1="13579" x2="37556" y2="7856"/>
                          <a14:foregroundMark x1="66333" y1="15422" x2="32222" y2="14937"/>
                          <a14:foregroundMark x1="60444" y1="13579" x2="25667" y2="12318"/>
                          <a14:foregroundMark x1="25667" y1="12318" x2="25667" y2="12318"/>
                          <a14:foregroundMark x1="26889" y1="15422" x2="26889" y2="27061"/>
                          <a14:foregroundMark x1="27222" y1="83511" x2="28111" y2="25509"/>
                          <a14:foregroundMark x1="61333" y1="19302" x2="45000" y2="6596"/>
                          <a14:foregroundMark x1="63444" y1="14937" x2="46222" y2="6111"/>
                          <a14:foregroundMark x1="66111" y1="14646" x2="59778" y2="7371"/>
                          <a14:foregroundMark x1="62222" y1="14937" x2="70778" y2="13094"/>
                          <a14:foregroundMark x1="70556" y1="12803" x2="72556" y2="18526"/>
                          <a14:foregroundMark x1="73778" y1="18041" x2="71667" y2="44908"/>
                          <a14:foregroundMark x1="74667" y1="41319" x2="75556" y2="61494"/>
                          <a14:foregroundMark x1="73222" y1="85354" x2="75000" y2="60233"/>
                          <a14:foregroundMark x1="71111" y1="85839" x2="32778" y2="89137"/>
                          <a14:foregroundMark x1="32778" y1="89137" x2="27778" y2="83511"/>
                          <a14:foregroundMark x1="35222" y1="87391" x2="68556" y2="87682"/>
                          <a14:foregroundMark x1="68556" y1="87682" x2="69889" y2="86324"/>
                          <a14:foregroundMark x1="72556" y1="86130" x2="39556" y2="94083"/>
                          <a14:foregroundMark x1="39556" y1="94083" x2="28111" y2="85063"/>
                          <a14:foregroundMark x1="40000" y1="92047" x2="50667" y2="92047"/>
                          <a14:foregroundMark x1="52667" y1="86324" x2="48000" y2="85354"/>
                        </a14:backgroundRemoval>
                      </a14:imgEffect>
                      <a14:imgEffect>
                        <a14:artisticPencilSketch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9312">
              <a:off x="10137578" y="4037303"/>
              <a:ext cx="212512" cy="380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Flèche : bas 73">
            <a:extLst>
              <a:ext uri="{FF2B5EF4-FFF2-40B4-BE49-F238E27FC236}">
                <a16:creationId xmlns:a16="http://schemas.microsoft.com/office/drawing/2014/main" id="{AED2B27A-37FF-1EC1-6093-D713F3CBB5DE}"/>
              </a:ext>
            </a:extLst>
          </p:cNvPr>
          <p:cNvSpPr/>
          <p:nvPr/>
        </p:nvSpPr>
        <p:spPr>
          <a:xfrm rot="16200000">
            <a:off x="9858215" y="3169908"/>
            <a:ext cx="303103" cy="480821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9831FD8-8AC4-D95F-EA22-56C2BE20AF80}"/>
              </a:ext>
            </a:extLst>
          </p:cNvPr>
          <p:cNvSpPr txBox="1"/>
          <p:nvPr/>
        </p:nvSpPr>
        <p:spPr>
          <a:xfrm>
            <a:off x="10235388" y="3105310"/>
            <a:ext cx="1005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5">
                    <a:lumMod val="75000"/>
                  </a:schemeClr>
                </a:solidFill>
              </a:rPr>
              <a:t>Trésorerie ou dépense ou revente €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5" name="Flèche : bas 94">
            <a:extLst>
              <a:ext uri="{FF2B5EF4-FFF2-40B4-BE49-F238E27FC236}">
                <a16:creationId xmlns:a16="http://schemas.microsoft.com/office/drawing/2014/main" id="{165BC973-3FEE-349B-67D9-6DE335391858}"/>
              </a:ext>
            </a:extLst>
          </p:cNvPr>
          <p:cNvSpPr/>
          <p:nvPr/>
        </p:nvSpPr>
        <p:spPr>
          <a:xfrm rot="16200000">
            <a:off x="9857917" y="4798191"/>
            <a:ext cx="284580" cy="487103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CD29481-F73F-4722-8A52-44C3DABD13EA}"/>
              </a:ext>
            </a:extLst>
          </p:cNvPr>
          <p:cNvSpPr txBox="1"/>
          <p:nvPr/>
        </p:nvSpPr>
        <p:spPr>
          <a:xfrm>
            <a:off x="10253233" y="4687574"/>
            <a:ext cx="1005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5">
                    <a:lumMod val="75000"/>
                  </a:schemeClr>
                </a:solidFill>
              </a:rPr>
              <a:t>Dépense ou conversion Bitcoin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Flèche : en arc 96">
            <a:extLst>
              <a:ext uri="{FF2B5EF4-FFF2-40B4-BE49-F238E27FC236}">
                <a16:creationId xmlns:a16="http://schemas.microsoft.com/office/drawing/2014/main" id="{4CBCBD8B-E446-236A-793A-540231267585}"/>
              </a:ext>
            </a:extLst>
          </p:cNvPr>
          <p:cNvSpPr/>
          <p:nvPr/>
        </p:nvSpPr>
        <p:spPr>
          <a:xfrm rot="5400000" flipH="1">
            <a:off x="9264041" y="4068430"/>
            <a:ext cx="722180" cy="614059"/>
          </a:xfrm>
          <a:prstGeom prst="circularArrow">
            <a:avLst>
              <a:gd name="adj1" fmla="val 10153"/>
              <a:gd name="adj2" fmla="val 1275801"/>
              <a:gd name="adj3" fmla="val 20035570"/>
              <a:gd name="adj4" fmla="val 11288250"/>
              <a:gd name="adj5" fmla="val 15898"/>
            </a:avLst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CBF8FA8-7473-BF9A-4FAB-2B9228975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39" y="3415202"/>
            <a:ext cx="607566" cy="607566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92D5A922-9C96-3C72-779D-036C11D65D67}"/>
              </a:ext>
            </a:extLst>
          </p:cNvPr>
          <p:cNvPicPr>
            <a:picLocks noChangeAspect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843" y="5018137"/>
            <a:ext cx="483200" cy="483200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2FC077-C96A-8B6C-635C-8BA268B1346D}"/>
              </a:ext>
            </a:extLst>
          </p:cNvPr>
          <p:cNvGrpSpPr/>
          <p:nvPr/>
        </p:nvGrpSpPr>
        <p:grpSpPr>
          <a:xfrm>
            <a:off x="8412252" y="4935970"/>
            <a:ext cx="652554" cy="652550"/>
            <a:chOff x="7839021" y="1258176"/>
            <a:chExt cx="892320" cy="892315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0BF3507-1B9B-4ECD-009A-F11461601433}"/>
                </a:ext>
              </a:extLst>
            </p:cNvPr>
            <p:cNvSpPr/>
            <p:nvPr/>
          </p:nvSpPr>
          <p:spPr>
            <a:xfrm>
              <a:off x="7907738" y="1338977"/>
              <a:ext cx="754885" cy="75080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23249216-E2B6-A989-872A-3C3911488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021" y="1258176"/>
              <a:ext cx="892320" cy="892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ZoneTexte 103">
            <a:extLst>
              <a:ext uri="{FF2B5EF4-FFF2-40B4-BE49-F238E27FC236}">
                <a16:creationId xmlns:a16="http://schemas.microsoft.com/office/drawing/2014/main" id="{AB7D57B1-810C-10A5-C028-DE2935F31836}"/>
              </a:ext>
            </a:extLst>
          </p:cNvPr>
          <p:cNvSpPr txBox="1"/>
          <p:nvPr/>
        </p:nvSpPr>
        <p:spPr>
          <a:xfrm>
            <a:off x="4703458" y="2379012"/>
            <a:ext cx="2767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hlinkClick r:id="rId9"/>
              </a:rPr>
              <a:t>Bitrequest.io</a:t>
            </a:r>
            <a:endParaRPr lang="en-US" sz="2200" dirty="0"/>
          </a:p>
        </p:txBody>
      </p:sp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0400DC54-12F7-A519-2AEA-5A1920EEAA23}"/>
              </a:ext>
            </a:extLst>
          </p:cNvPr>
          <p:cNvSpPr/>
          <p:nvPr/>
        </p:nvSpPr>
        <p:spPr>
          <a:xfrm rot="16200000">
            <a:off x="7579069" y="3560591"/>
            <a:ext cx="418882" cy="421444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èche : bas 105">
            <a:extLst>
              <a:ext uri="{FF2B5EF4-FFF2-40B4-BE49-F238E27FC236}">
                <a16:creationId xmlns:a16="http://schemas.microsoft.com/office/drawing/2014/main" id="{D94CFECB-F947-046E-0759-470AF57697D8}"/>
              </a:ext>
            </a:extLst>
          </p:cNvPr>
          <p:cNvSpPr/>
          <p:nvPr/>
        </p:nvSpPr>
        <p:spPr>
          <a:xfrm rot="16200000">
            <a:off x="7564535" y="4685386"/>
            <a:ext cx="461666" cy="421442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itre 1">
            <a:extLst>
              <a:ext uri="{FF2B5EF4-FFF2-40B4-BE49-F238E27FC236}">
                <a16:creationId xmlns:a16="http://schemas.microsoft.com/office/drawing/2014/main" id="{3167AB79-97D6-D4D0-BC70-21DC3503C2EC}"/>
              </a:ext>
            </a:extLst>
          </p:cNvPr>
          <p:cNvSpPr txBox="1">
            <a:spLocks/>
          </p:cNvSpPr>
          <p:nvPr/>
        </p:nvSpPr>
        <p:spPr>
          <a:xfrm>
            <a:off x="7186880" y="138741"/>
            <a:ext cx="4705806" cy="761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Scénario standard national</a:t>
            </a:r>
            <a:br>
              <a:rPr lang="fr-FR" sz="2400" dirty="0"/>
            </a:br>
            <a:r>
              <a:rPr lang="fr-FR" sz="1800" dirty="0"/>
              <a:t>Droit au cash numérique libre</a:t>
            </a:r>
            <a:endParaRPr lang="en-US" sz="2400" dirty="0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8C70F43C-B150-0007-34F5-65DB3EE55F9C}"/>
              </a:ext>
            </a:extLst>
          </p:cNvPr>
          <p:cNvSpPr txBox="1"/>
          <p:nvPr/>
        </p:nvSpPr>
        <p:spPr>
          <a:xfrm>
            <a:off x="7956146" y="6109470"/>
            <a:ext cx="17204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code open source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1B577E04-B92F-1A43-B3A1-D504FEDFACCD}"/>
              </a:ext>
            </a:extLst>
          </p:cNvPr>
          <p:cNvSpPr txBox="1"/>
          <p:nvPr/>
        </p:nvSpPr>
        <p:spPr>
          <a:xfrm>
            <a:off x="5202724" y="1053533"/>
            <a:ext cx="497898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Commerçant - </a:t>
            </a:r>
            <a:r>
              <a:rPr lang="fr-FR" sz="1800" dirty="0"/>
              <a:t>mise en route : </a:t>
            </a:r>
            <a:r>
              <a:rPr lang="fr-FR" sz="1800" b="1" dirty="0"/>
              <a:t>10 minutes</a:t>
            </a:r>
            <a:endParaRPr lang="en-US" b="1" dirty="0"/>
          </a:p>
          <a:p>
            <a:endParaRPr lang="en-US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E5B8D481-FEAA-3436-FFCD-C6FBD3C2C60D}"/>
              </a:ext>
            </a:extLst>
          </p:cNvPr>
          <p:cNvSpPr txBox="1"/>
          <p:nvPr/>
        </p:nvSpPr>
        <p:spPr>
          <a:xfrm>
            <a:off x="8386206" y="4006129"/>
            <a:ext cx="8605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dirty="0"/>
              <a:t>Bitcoin</a:t>
            </a:r>
            <a:endParaRPr lang="en-US" sz="1500" dirty="0"/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10AF76F9-DCE6-A367-1D64-FC525CDF0943}"/>
              </a:ext>
            </a:extLst>
          </p:cNvPr>
          <p:cNvSpPr txBox="1"/>
          <p:nvPr/>
        </p:nvSpPr>
        <p:spPr>
          <a:xfrm>
            <a:off x="8250019" y="5579739"/>
            <a:ext cx="1719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Monero intraçable</a:t>
            </a:r>
            <a:endParaRPr lang="en-US" sz="1400" dirty="0"/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2E8049C-5DD8-ACA6-DD1D-5EC47BBBA87B}"/>
              </a:ext>
            </a:extLst>
          </p:cNvPr>
          <p:cNvSpPr txBox="1"/>
          <p:nvPr/>
        </p:nvSpPr>
        <p:spPr>
          <a:xfrm>
            <a:off x="794296" y="5425851"/>
            <a:ext cx="2444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Ex : app </a:t>
            </a:r>
            <a:r>
              <a:rPr lang="fr-FR" sz="1200" dirty="0">
                <a:hlinkClick r:id="rId4"/>
              </a:rPr>
              <a:t>CakeWallet.com</a:t>
            </a:r>
            <a:br>
              <a:rPr lang="fr-FR" sz="1200" dirty="0"/>
            </a:br>
            <a:r>
              <a:rPr lang="fr-FR" sz="1100" dirty="0"/>
              <a:t>ou </a:t>
            </a:r>
            <a:r>
              <a:rPr lang="fr-FR" sz="1100" dirty="0">
                <a:hlinkClick r:id="rId22"/>
              </a:rPr>
              <a:t>Monerujo.io</a:t>
            </a:r>
            <a:r>
              <a:rPr lang="fr-FR" sz="1100" dirty="0"/>
              <a:t> + </a:t>
            </a:r>
            <a:r>
              <a:rPr lang="fr-FR" sz="1100" dirty="0" err="1">
                <a:hlinkClick r:id="rId23"/>
              </a:rPr>
              <a:t>Relai.app</a:t>
            </a:r>
            <a:endParaRPr lang="en-US" sz="1200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AC1B34C3-5B88-BB8C-1407-017B7EF39490}"/>
              </a:ext>
            </a:extLst>
          </p:cNvPr>
          <p:cNvSpPr txBox="1"/>
          <p:nvPr/>
        </p:nvSpPr>
        <p:spPr>
          <a:xfrm>
            <a:off x="7823682" y="2174727"/>
            <a:ext cx="1586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400" dirty="0"/>
              <a:t>Application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34456E5-D15A-D62E-6F02-0E1E773D8CD7}"/>
              </a:ext>
            </a:extLst>
          </p:cNvPr>
          <p:cNvSpPr txBox="1">
            <a:spLocks/>
          </p:cNvSpPr>
          <p:nvPr/>
        </p:nvSpPr>
        <p:spPr>
          <a:xfrm>
            <a:off x="1020378" y="156319"/>
            <a:ext cx="8390182" cy="827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/>
              <a:t>Commerçants – logiciel caisse souverain</a:t>
            </a:r>
            <a:br>
              <a:rPr lang="fr-FR" sz="3200"/>
            </a:br>
            <a:r>
              <a:rPr lang="fr-FR" sz="2000"/>
              <a:t>Code 100% libre et ouvert ! Incensurable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221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A33A4A27-D864-DB80-1BFD-462B9BF420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4"/>
          <a:stretch/>
        </p:blipFill>
        <p:spPr>
          <a:xfrm>
            <a:off x="590549" y="0"/>
            <a:ext cx="11332185" cy="66548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482301A-4359-A1C6-CEE8-9AAFCA2E23B4}"/>
              </a:ext>
            </a:extLst>
          </p:cNvPr>
          <p:cNvSpPr/>
          <p:nvPr/>
        </p:nvSpPr>
        <p:spPr>
          <a:xfrm rot="1021818">
            <a:off x="9758141" y="709561"/>
            <a:ext cx="2370911" cy="543559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7A0419-53AD-463F-6345-6C689E91B30D}"/>
              </a:ext>
            </a:extLst>
          </p:cNvPr>
          <p:cNvSpPr txBox="1"/>
          <p:nvPr/>
        </p:nvSpPr>
        <p:spPr>
          <a:xfrm rot="60000">
            <a:off x="1748060" y="3972311"/>
            <a:ext cx="2444705" cy="523220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Bitrequest.io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17554A-DA10-DE69-BDA2-8DCFEC105C09}"/>
              </a:ext>
            </a:extLst>
          </p:cNvPr>
          <p:cNvSpPr txBox="1"/>
          <p:nvPr/>
        </p:nvSpPr>
        <p:spPr>
          <a:xfrm rot="16200000">
            <a:off x="-1452713" y="4386020"/>
            <a:ext cx="33346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https://lunu.io/products#payment-system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E4250AC-6F44-5BC0-2732-EE74936E8108}"/>
              </a:ext>
            </a:extLst>
          </p:cNvPr>
          <p:cNvSpPr/>
          <p:nvPr/>
        </p:nvSpPr>
        <p:spPr>
          <a:xfrm rot="1021818">
            <a:off x="1338670" y="1198177"/>
            <a:ext cx="1332548" cy="559078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A5320B9-7163-8AA1-C313-DA3C6A0597F6}"/>
              </a:ext>
            </a:extLst>
          </p:cNvPr>
          <p:cNvSpPr/>
          <p:nvPr/>
        </p:nvSpPr>
        <p:spPr>
          <a:xfrm rot="1021818">
            <a:off x="6089333" y="5859072"/>
            <a:ext cx="1228610" cy="346560"/>
          </a:xfrm>
          <a:prstGeom prst="roundRect">
            <a:avLst>
              <a:gd name="adj" fmla="val 32113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FAF197-6C98-99DF-E813-DF2A75C9D859}"/>
              </a:ext>
            </a:extLst>
          </p:cNvPr>
          <p:cNvSpPr txBox="1"/>
          <p:nvPr/>
        </p:nvSpPr>
        <p:spPr>
          <a:xfrm rot="60000">
            <a:off x="3659441" y="5295824"/>
            <a:ext cx="2904634" cy="553998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FR" sz="3000" dirty="0">
                <a:hlinkClick r:id="rId5"/>
              </a:rPr>
              <a:t>CakeWallet.com</a:t>
            </a:r>
            <a:endParaRPr lang="en-US" sz="30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E2CDA3D-A532-5DC9-C145-399AEB570138}"/>
              </a:ext>
            </a:extLst>
          </p:cNvPr>
          <p:cNvSpPr txBox="1"/>
          <p:nvPr/>
        </p:nvSpPr>
        <p:spPr>
          <a:xfrm rot="60000">
            <a:off x="1688157" y="4425513"/>
            <a:ext cx="2444705" cy="861774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Terminal de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paiement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Multi-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employés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Comptabilité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BE3F066-68B1-DB90-03FD-64755DCD0CD6}"/>
              </a:ext>
            </a:extLst>
          </p:cNvPr>
          <p:cNvSpPr txBox="1"/>
          <p:nvPr/>
        </p:nvSpPr>
        <p:spPr>
          <a:xfrm rot="60000">
            <a:off x="3812604" y="5760725"/>
            <a:ext cx="2444705" cy="646331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Compte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pro"</a:t>
            </a:r>
          </a:p>
          <a:p>
            <a:pPr algn="ctr"/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incensurable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F975371-49B8-6877-042A-61829DD5EE44}"/>
              </a:ext>
            </a:extLst>
          </p:cNvPr>
          <p:cNvSpPr txBox="1"/>
          <p:nvPr/>
        </p:nvSpPr>
        <p:spPr>
          <a:xfrm rot="60000">
            <a:off x="7881649" y="1482056"/>
            <a:ext cx="2904634" cy="707886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FR" sz="20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Monero-map.org</a:t>
            </a:r>
            <a:endParaRPr lang="fr-FR" sz="2000" dirty="0">
              <a:solidFill>
                <a:schemeClr val="accent1"/>
              </a:solidFill>
            </a:endParaRPr>
          </a:p>
          <a:p>
            <a:r>
              <a:rPr lang="fr-FR" sz="2000" dirty="0">
                <a:solidFill>
                  <a:schemeClr val="accent1"/>
                </a:solidFill>
              </a:rPr>
              <a:t>Btcmap.org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26CD9DA-5CE3-C3C0-B863-ABC0A5F50606}"/>
              </a:ext>
            </a:extLst>
          </p:cNvPr>
          <p:cNvSpPr txBox="1"/>
          <p:nvPr/>
        </p:nvSpPr>
        <p:spPr>
          <a:xfrm rot="60000">
            <a:off x="8060815" y="2088969"/>
            <a:ext cx="2444705" cy="307777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arte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commerces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FE1BE83-4434-EC39-13B5-1C0987C970DF}"/>
              </a:ext>
            </a:extLst>
          </p:cNvPr>
          <p:cNvSpPr txBox="1"/>
          <p:nvPr/>
        </p:nvSpPr>
        <p:spPr>
          <a:xfrm rot="60000">
            <a:off x="9011694" y="2968344"/>
            <a:ext cx="2904634" cy="970779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800" dirty="0">
                <a:solidFill>
                  <a:schemeClr val="accent1"/>
                </a:solidFill>
              </a:rPr>
              <a:t>Monezon.com</a:t>
            </a:r>
          </a:p>
          <a:p>
            <a:pPr>
              <a:lnSpc>
                <a:spcPts val="1700"/>
              </a:lnSpc>
            </a:pPr>
            <a:r>
              <a:rPr lang="fr-FR" sz="1800" dirty="0">
                <a:solidFill>
                  <a:schemeClr val="accent1"/>
                </a:solidFill>
              </a:rPr>
              <a:t>Yo-crypto.com </a:t>
            </a:r>
            <a:br>
              <a:rPr lang="fr-FR" sz="1800" b="0" dirty="0">
                <a:solidFill>
                  <a:schemeClr val="accent1"/>
                </a:solidFill>
              </a:rPr>
            </a:br>
            <a:r>
              <a:rPr lang="fr-FR" sz="1800" b="0" dirty="0">
                <a:solidFill>
                  <a:schemeClr val="accent1"/>
                </a:solidFill>
              </a:rPr>
              <a:t>Bitrefill.com</a:t>
            </a:r>
            <a:br>
              <a:rPr lang="fr-FR" sz="1800" b="0" dirty="0">
                <a:solidFill>
                  <a:schemeClr val="accent1"/>
                </a:solidFill>
              </a:rPr>
            </a:br>
            <a:r>
              <a:rPr lang="fr-FR" sz="1800" b="0" dirty="0" err="1">
                <a:solidFill>
                  <a:schemeClr val="accent1"/>
                </a:solidFill>
              </a:rPr>
              <a:t>MtPelerin</a:t>
            </a:r>
            <a:r>
              <a:rPr lang="fr-FR" sz="1800" b="0" dirty="0">
                <a:solidFill>
                  <a:schemeClr val="accent1"/>
                </a:solidFill>
              </a:rPr>
              <a:t>/</a:t>
            </a:r>
            <a:r>
              <a:rPr lang="fr-FR" sz="1800" b="0" dirty="0" err="1">
                <a:solidFill>
                  <a:schemeClr val="accent1"/>
                </a:solidFill>
              </a:rPr>
              <a:t>Bity</a:t>
            </a:r>
            <a:r>
              <a:rPr lang="fr-FR" sz="1800" b="0" dirty="0">
                <a:solidFill>
                  <a:schemeClr val="accent1"/>
                </a:solidFill>
              </a:rPr>
              <a:t>..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06EBBF9-538D-ECC8-A90E-E3A165E5D44A}"/>
              </a:ext>
            </a:extLst>
          </p:cNvPr>
          <p:cNvSpPr/>
          <p:nvPr/>
        </p:nvSpPr>
        <p:spPr>
          <a:xfrm rot="1021818">
            <a:off x="10111866" y="4917028"/>
            <a:ext cx="979354" cy="230004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DA33C5C5-0846-A4DA-1E79-F5515820CBA6}"/>
              </a:ext>
            </a:extLst>
          </p:cNvPr>
          <p:cNvSpPr/>
          <p:nvPr/>
        </p:nvSpPr>
        <p:spPr>
          <a:xfrm rot="1021818">
            <a:off x="5246598" y="1543305"/>
            <a:ext cx="1691914" cy="364761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051826AF-90B3-1A13-A273-0DA6F938AEF8}"/>
              </a:ext>
            </a:extLst>
          </p:cNvPr>
          <p:cNvSpPr txBox="1">
            <a:spLocks/>
          </p:cNvSpPr>
          <p:nvPr/>
        </p:nvSpPr>
        <p:spPr>
          <a:xfrm>
            <a:off x="9985517" y="5984520"/>
            <a:ext cx="1232052" cy="378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@SortieDeBanque  V1.1 Juin2024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F111C0F-A2E0-D2F1-8A26-CAA6108E08D2}"/>
              </a:ext>
            </a:extLst>
          </p:cNvPr>
          <p:cNvSpPr txBox="1"/>
          <p:nvPr/>
        </p:nvSpPr>
        <p:spPr>
          <a:xfrm rot="60000">
            <a:off x="4866326" y="5217637"/>
            <a:ext cx="2904634" cy="303225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400" b="0" dirty="0">
                <a:solidFill>
                  <a:schemeClr val="accent1"/>
                </a:solidFill>
              </a:rPr>
              <a:t>Conversion</a:t>
            </a:r>
            <a:endParaRPr lang="en-US" sz="1400" b="0" dirty="0">
              <a:solidFill>
                <a:schemeClr val="accent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29365216-F857-FD54-7F5A-CCF3DA2036AD}"/>
              </a:ext>
            </a:extLst>
          </p:cNvPr>
          <p:cNvSpPr/>
          <p:nvPr/>
        </p:nvSpPr>
        <p:spPr>
          <a:xfrm rot="1021818">
            <a:off x="1031874" y="3441539"/>
            <a:ext cx="1504879" cy="211395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78EE1EAC-3F56-DE2D-0109-21BE89BC3C9C}"/>
              </a:ext>
            </a:extLst>
          </p:cNvPr>
          <p:cNvSpPr/>
          <p:nvPr/>
        </p:nvSpPr>
        <p:spPr>
          <a:xfrm rot="344225">
            <a:off x="2677245" y="1308"/>
            <a:ext cx="1599478" cy="2262635"/>
          </a:xfrm>
          <a:prstGeom prst="roundRect">
            <a:avLst>
              <a:gd name="adj" fmla="val 3737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299F7089-DC8E-FE0E-FD52-E9D5C8BB55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434" y="286060"/>
            <a:ext cx="1143355" cy="1914349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21155CFC-6253-9341-79AC-0A7ADE6220D7}"/>
              </a:ext>
            </a:extLst>
          </p:cNvPr>
          <p:cNvSpPr txBox="1"/>
          <p:nvPr/>
        </p:nvSpPr>
        <p:spPr>
          <a:xfrm rot="60000">
            <a:off x="514014" y="3475498"/>
            <a:ext cx="2904634" cy="310341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0,01€ de frais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B23856B-8375-156C-E651-C17B2425B7C6}"/>
              </a:ext>
            </a:extLst>
          </p:cNvPr>
          <p:cNvSpPr txBox="1"/>
          <p:nvPr/>
        </p:nvSpPr>
        <p:spPr>
          <a:xfrm rot="60000">
            <a:off x="7677252" y="4009164"/>
            <a:ext cx="640278" cy="316753"/>
          </a:xfrm>
          <a:prstGeom prst="rect">
            <a:avLst/>
          </a:prstGeom>
          <a:solidFill>
            <a:srgbClr val="FFFFFF"/>
          </a:solidFill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1,5%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82F22DBC-FEB0-1ECD-5786-4CABCDA6D544}"/>
              </a:ext>
            </a:extLst>
          </p:cNvPr>
          <p:cNvSpPr txBox="1">
            <a:spLocks/>
          </p:cNvSpPr>
          <p:nvPr/>
        </p:nvSpPr>
        <p:spPr>
          <a:xfrm rot="60000">
            <a:off x="79104" y="-123160"/>
            <a:ext cx="1417269" cy="1661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Paiements :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libres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incensurables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indépendants des banques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open source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- 0,01 de frais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C32C185-22DD-8EE4-3A77-3DE157306757}"/>
              </a:ext>
            </a:extLst>
          </p:cNvPr>
          <p:cNvSpPr txBox="1"/>
          <p:nvPr/>
        </p:nvSpPr>
        <p:spPr>
          <a:xfrm rot="60000">
            <a:off x="9298366" y="2728507"/>
            <a:ext cx="2444705" cy="307777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Dépenser avec : 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C757E038-B1A8-7291-9CC9-D75F0834FBE6}"/>
              </a:ext>
            </a:extLst>
          </p:cNvPr>
          <p:cNvSpPr txBox="1">
            <a:spLocks/>
          </p:cNvSpPr>
          <p:nvPr/>
        </p:nvSpPr>
        <p:spPr>
          <a:xfrm>
            <a:off x="7825457" y="6078387"/>
            <a:ext cx="2124755" cy="570249"/>
          </a:xfrm>
          <a:prstGeom prst="rect">
            <a:avLst/>
          </a:prstGeom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Commerçant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1EF8919-10E6-1583-CE63-297B1661A15B}"/>
              </a:ext>
            </a:extLst>
          </p:cNvPr>
          <p:cNvSpPr txBox="1"/>
          <p:nvPr/>
        </p:nvSpPr>
        <p:spPr>
          <a:xfrm rot="60000">
            <a:off x="7409067" y="4293514"/>
            <a:ext cx="1495331" cy="316753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Relai.app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61DC3DA-CA38-1014-8766-C24D6852FD94}"/>
              </a:ext>
            </a:extLst>
          </p:cNvPr>
          <p:cNvSpPr txBox="1"/>
          <p:nvPr/>
        </p:nvSpPr>
        <p:spPr>
          <a:xfrm rot="60000">
            <a:off x="8323991" y="3430196"/>
            <a:ext cx="1062384" cy="534762"/>
          </a:xfrm>
          <a:prstGeom prst="rect">
            <a:avLst/>
          </a:prstGeom>
          <a:solidFill>
            <a:srgbClr val="FFFFFF"/>
          </a:solidFill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Revente en €</a:t>
            </a:r>
            <a:endParaRPr 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D579602-EBA6-E022-8B42-E9A2B5061C32}"/>
              </a:ext>
            </a:extLst>
          </p:cNvPr>
          <p:cNvSpPr txBox="1"/>
          <p:nvPr/>
        </p:nvSpPr>
        <p:spPr>
          <a:xfrm>
            <a:off x="819560" y="2296993"/>
            <a:ext cx="2293541" cy="313419"/>
          </a:xfrm>
          <a:prstGeom prst="rect">
            <a:avLst/>
          </a:prstGeom>
          <a:solidFill>
            <a:srgbClr val="FFFFFF"/>
          </a:solidFill>
          <a:scene3d>
            <a:camera prst="perspectiveContrastingRightFacing" fov="0">
              <a:rot lat="2400000" lon="192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7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Payent en crypto libre</a:t>
            </a:r>
            <a:endParaRPr lang="en-US" sz="17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9144039-27CD-5195-5666-1428A8D66DF0}"/>
              </a:ext>
            </a:extLst>
          </p:cNvPr>
          <p:cNvSpPr txBox="1"/>
          <p:nvPr/>
        </p:nvSpPr>
        <p:spPr>
          <a:xfrm rot="16200000">
            <a:off x="-1770902" y="2325594"/>
            <a:ext cx="4065245" cy="258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ea typeface="+mj-ea"/>
                <a:cs typeface="+mj-cs"/>
              </a:defRPr>
            </a:lvl1pPr>
          </a:lstStyle>
          <a:p>
            <a:r>
              <a:rPr lang="fr-FR" sz="2000" dirty="0"/>
              <a:t>Libre &amp; open source</a:t>
            </a:r>
          </a:p>
        </p:txBody>
      </p:sp>
      <p:pic>
        <p:nvPicPr>
          <p:cNvPr id="60" name="Picture 2" descr="Icones Cadenas, images Cadenas png et ico">
            <a:extLst>
              <a:ext uri="{FF2B5EF4-FFF2-40B4-BE49-F238E27FC236}">
                <a16:creationId xmlns:a16="http://schemas.microsoft.com/office/drawing/2014/main" id="{9F925B78-40F3-9A88-403A-7E426202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 flipH="1">
            <a:off x="6173372" y="3177365"/>
            <a:ext cx="479456" cy="4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Supprimer le cadenas BitLocker sur l'icône du disque (C) W11">
            <a:extLst>
              <a:ext uri="{FF2B5EF4-FFF2-40B4-BE49-F238E27FC236}">
                <a16:creationId xmlns:a16="http://schemas.microsoft.com/office/drawing/2014/main" id="{027E89CF-4C19-4247-530E-BEC31AEDA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343" b="100000" l="10036" r="89964">
                        <a14:foregroundMark x1="20789" y1="42537" x2="25448" y2="73134"/>
                        <a14:foregroundMark x1="51613" y1="7090" x2="58423" y2="7649"/>
                        <a14:foregroundMark x1="55914" y1="87313" x2="56989" y2="95149"/>
                        <a14:foregroundMark x1="41219" y1="97388" x2="51971" y2="99813"/>
                        <a14:foregroundMark x1="89964" y1="44216" x2="89964" y2="61940"/>
                        <a14:foregroundMark x1="86738" y1="72575" x2="81004" y2="779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157" y="6159401"/>
            <a:ext cx="333830" cy="64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C1C9590-8901-5EB9-6AFA-E433BDE3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66</a:t>
            </a:fld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63A7246-A177-E93C-07AA-FED055D85794}"/>
              </a:ext>
            </a:extLst>
          </p:cNvPr>
          <p:cNvSpPr txBox="1">
            <a:spLocks/>
          </p:cNvSpPr>
          <p:nvPr/>
        </p:nvSpPr>
        <p:spPr>
          <a:xfrm>
            <a:off x="3699181" y="1505801"/>
            <a:ext cx="1498601" cy="570249"/>
          </a:xfrm>
          <a:prstGeom prst="rect">
            <a:avLst/>
          </a:prstGeom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+mn-lt"/>
              </a:rPr>
              <a:t>Clients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7098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1FFDC0-56CE-6461-166B-ABB59630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30" y="258746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Fin de partie 1 / 2  </a:t>
            </a:r>
            <a:br>
              <a:rPr lang="fr-FR" dirty="0"/>
            </a:br>
            <a:r>
              <a:rPr lang="fr-FR" dirty="0"/>
              <a:t>(25 Mo)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B6CB62-7658-A8E1-2538-E6E29834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810CCAA-876B-DBA5-FF7A-9647ECA29D55}"/>
              </a:ext>
            </a:extLst>
          </p:cNvPr>
          <p:cNvSpPr/>
          <p:nvPr/>
        </p:nvSpPr>
        <p:spPr>
          <a:xfrm>
            <a:off x="806852" y="76681"/>
            <a:ext cx="9728200" cy="438931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4B5BFEB-63BC-7466-6A2E-47A2056B6F66}"/>
              </a:ext>
            </a:extLst>
          </p:cNvPr>
          <p:cNvSpPr/>
          <p:nvPr/>
        </p:nvSpPr>
        <p:spPr>
          <a:xfrm>
            <a:off x="1309370" y="69450"/>
            <a:ext cx="8761730" cy="6756399"/>
          </a:xfrm>
          <a:prstGeom prst="roundRect">
            <a:avLst>
              <a:gd name="adj" fmla="val 7447"/>
            </a:avLst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B5AACF0-C995-95BA-90D6-A01187C4E8C6}"/>
              </a:ext>
            </a:extLst>
          </p:cNvPr>
          <p:cNvSpPr/>
          <p:nvPr/>
        </p:nvSpPr>
        <p:spPr>
          <a:xfrm>
            <a:off x="1309370" y="4844650"/>
            <a:ext cx="8761729" cy="1981199"/>
          </a:xfrm>
          <a:prstGeom prst="roundRect">
            <a:avLst>
              <a:gd name="adj" fmla="val 19210"/>
            </a:avLst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A1A7D98-2C1D-E271-108B-5ABFC94E1A66}"/>
              </a:ext>
            </a:extLst>
          </p:cNvPr>
          <p:cNvSpPr/>
          <p:nvPr/>
        </p:nvSpPr>
        <p:spPr>
          <a:xfrm>
            <a:off x="7993391" y="4873043"/>
            <a:ext cx="1820690" cy="1944000"/>
          </a:xfrm>
          <a:prstGeom prst="roundRect">
            <a:avLst>
              <a:gd name="adj" fmla="val 11052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2ACD787-3495-5654-2053-F6FFF2FAA0DD}"/>
              </a:ext>
            </a:extLst>
          </p:cNvPr>
          <p:cNvSpPr txBox="1"/>
          <p:nvPr/>
        </p:nvSpPr>
        <p:spPr>
          <a:xfrm>
            <a:off x="2882960" y="4851821"/>
            <a:ext cx="44695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err="1">
                <a:solidFill>
                  <a:schemeClr val="bg1"/>
                </a:solidFill>
                <a:latin typeface="Calibri" panose="020F0502020204030204"/>
              </a:rPr>
              <a:t>Moyen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/>
              </a:rPr>
              <a:t>d'échange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/>
              </a:rPr>
              <a:t>collectif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/>
              </a:rPr>
              <a:t> et </a:t>
            </a:r>
            <a:r>
              <a:rPr lang="en-US" sz="2000" b="1" u="sng" dirty="0">
                <a:solidFill>
                  <a:schemeClr val="bg1"/>
                </a:solidFill>
                <a:latin typeface="Calibri" panose="020F0502020204030204"/>
              </a:rPr>
              <a:t>souverain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/>
              </a:rPr>
              <a:t> : </a:t>
            </a: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Bitcoin &amp; Monero 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/>
              </a:rPr>
              <a:t>intraçable</a:t>
            </a: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993549-F57C-4CC3-8FE2-966A1C29A509}"/>
              </a:ext>
            </a:extLst>
          </p:cNvPr>
          <p:cNvSpPr txBox="1"/>
          <p:nvPr/>
        </p:nvSpPr>
        <p:spPr>
          <a:xfrm>
            <a:off x="6040823" y="5246853"/>
            <a:ext cx="1597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  <a:latin typeface="Calibri" panose="020F0502020204030204"/>
              </a:rPr>
              <a:t>sur plaques métal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550C3A-0E3C-6D8B-2F8E-5C5FF2EA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7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3A369C-CE25-469F-06D5-A0EE4979E1E7}"/>
              </a:ext>
            </a:extLst>
          </p:cNvPr>
          <p:cNvSpPr txBox="1"/>
          <p:nvPr/>
        </p:nvSpPr>
        <p:spPr>
          <a:xfrm>
            <a:off x="1550761" y="5205826"/>
            <a:ext cx="15385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schemeClr val="bg1"/>
                </a:solidFill>
                <a:latin typeface="+mn-lt"/>
              </a:rPr>
              <a:t>Apprenez plutôt à utiliser : </a:t>
            </a:r>
            <a:endParaRPr lang="en-US" sz="2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D42F0DA-1775-7904-811A-540C1A4EE3B2}"/>
              </a:ext>
            </a:extLst>
          </p:cNvPr>
          <p:cNvSpPr txBox="1"/>
          <p:nvPr/>
        </p:nvSpPr>
        <p:spPr>
          <a:xfrm>
            <a:off x="2882960" y="5611362"/>
            <a:ext cx="43333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err="1">
                <a:solidFill>
                  <a:schemeClr val="bg1"/>
                </a:solidFill>
                <a:latin typeface="Calibri" panose="020F0502020204030204"/>
              </a:rPr>
              <a:t>Métaux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/>
              </a:rPr>
              <a:t>précieux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/>
              </a:rPr>
              <a:t> :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/>
              </a:rPr>
              <a:t>cas</a:t>
            </a: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 de WW3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/>
              </a:rPr>
              <a:t>ou</a:t>
            </a: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 </a:t>
            </a:r>
            <a:br>
              <a:rPr lang="en-US" sz="2000" dirty="0">
                <a:solidFill>
                  <a:schemeClr val="bg1"/>
                </a:solidFill>
                <a:latin typeface="Calibri" panose="020F0502020204030204"/>
              </a:rPr>
            </a:b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rupture Internet longue durée (chaos)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665165A0-2AFB-6C11-0240-91BBDD246392}"/>
              </a:ext>
            </a:extLst>
          </p:cNvPr>
          <p:cNvGrpSpPr/>
          <p:nvPr/>
        </p:nvGrpSpPr>
        <p:grpSpPr>
          <a:xfrm>
            <a:off x="8191919" y="4935598"/>
            <a:ext cx="1440914" cy="1342060"/>
            <a:chOff x="8173090" y="5185731"/>
            <a:chExt cx="1440914" cy="134206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160D2E7-FD06-D8BA-B51C-4C380FAB3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1355" y="5458520"/>
              <a:ext cx="309181" cy="309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85EDAB4-94D0-621D-B5FF-8EA67DB67084}"/>
                </a:ext>
              </a:extLst>
            </p:cNvPr>
            <p:cNvGrpSpPr/>
            <p:nvPr/>
          </p:nvGrpSpPr>
          <p:grpSpPr>
            <a:xfrm>
              <a:off x="8992540" y="5185731"/>
              <a:ext cx="621464" cy="621464"/>
              <a:chOff x="8184312" y="5276531"/>
              <a:chExt cx="621464" cy="621464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6706565-BFCF-DC0D-6403-4BF4AE430ACA}"/>
                  </a:ext>
                </a:extLst>
              </p:cNvPr>
              <p:cNvSpPr/>
              <p:nvPr/>
            </p:nvSpPr>
            <p:spPr>
              <a:xfrm>
                <a:off x="8241462" y="5325544"/>
                <a:ext cx="511602" cy="5040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A55E2D8D-2430-3290-00A1-59449F4079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84312" y="5276531"/>
                <a:ext cx="621464" cy="621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7AAF683-86FE-76F3-5277-654A1C07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090" y="5223314"/>
              <a:ext cx="548126" cy="548126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CA5C1D7D-779C-C0A0-5209-087663413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49348" y="6070737"/>
              <a:ext cx="457826" cy="457054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523B01DF-2E44-3B9F-D645-BACAACE3F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41" b="100000" l="0" r="95513">
                          <a14:foregroundMark x1="90385" y1="46795" x2="75000" y2="75000"/>
                          <a14:foregroundMark x1="75000" y1="75000" x2="74359" y2="75641"/>
                          <a14:foregroundMark x1="92308" y1="39744" x2="87821" y2="67949"/>
                          <a14:foregroundMark x1="73718" y1="17949" x2="36538" y2="15385"/>
                          <a14:foregroundMark x1="36538" y1="15385" x2="36538" y2="15385"/>
                          <a14:foregroundMark x1="64744" y1="8974" x2="31410" y2="10256"/>
                          <a14:foregroundMark x1="31410" y1="10256" x2="26923" y2="14103"/>
                          <a14:foregroundMark x1="51282" y1="8333" x2="8974" y2="36538"/>
                          <a14:foregroundMark x1="8974" y1="36538" x2="4487" y2="56410"/>
                          <a14:foregroundMark x1="11538" y1="60256" x2="52564" y2="86538"/>
                          <a14:foregroundMark x1="52564" y1="86538" x2="64103" y2="80769"/>
                          <a14:foregroundMark x1="67949" y1="85256" x2="33333" y2="89744"/>
                          <a14:foregroundMark x1="33333" y1="89744" x2="30128" y2="85897"/>
                          <a14:foregroundMark x1="24359" y1="83974" x2="56410" y2="90385"/>
                          <a14:foregroundMark x1="56410" y1="90385" x2="68590" y2="83333"/>
                          <a14:foregroundMark x1="69872" y1="87821" x2="32692" y2="92949"/>
                          <a14:foregroundMark x1="35256" y1="91667" x2="71795" y2="85897"/>
                          <a14:foregroundMark x1="68590" y1="88462" x2="41026" y2="94872"/>
                          <a14:foregroundMark x1="41026" y1="94872" x2="33333" y2="91026"/>
                          <a14:foregroundMark x1="25000" y1="88462" x2="58333" y2="94872"/>
                          <a14:foregroundMark x1="58333" y1="94872" x2="69231" y2="90385"/>
                          <a14:foregroundMark x1="96154" y1="63462" x2="94231" y2="40385"/>
                          <a14:foregroundMark x1="71795" y1="12821" x2="35897" y2="9615"/>
                          <a14:foregroundMark x1="35897" y1="9615" x2="25641" y2="19231"/>
                          <a14:foregroundMark x1="25641" y1="12821" x2="61538" y2="8333"/>
                          <a14:foregroundMark x1="61538" y1="8333" x2="64744" y2="11538"/>
                          <a14:foregroundMark x1="71795" y1="12179" x2="27564" y2="15385"/>
                          <a14:foregroundMark x1="27564" y1="15385" x2="19872" y2="21795"/>
                          <a14:foregroundMark x1="25641" y1="14103" x2="57051" y2="5128"/>
                          <a14:foregroundMark x1="57051" y1="5128" x2="65385" y2="7692"/>
                          <a14:foregroundMark x1="72436" y1="12821" x2="26282" y2="10897"/>
                          <a14:foregroundMark x1="26282" y1="10897" x2="23077" y2="14103"/>
                          <a14:foregroundMark x1="56410" y1="4487" x2="10897" y2="16667"/>
                          <a14:foregroundMark x1="54487" y1="96154" x2="19872" y2="86538"/>
                          <a14:foregroundMark x1="19872" y1="86538" x2="17949" y2="84615"/>
                          <a14:foregroundMark x1="28205" y1="91667" x2="2564" y2="56410"/>
                          <a14:foregroundMark x1="19231" y1="91026" x2="6410" y2="41667"/>
                          <a14:foregroundMark x1="6410" y1="41667" x2="6410" y2="41026"/>
                          <a14:foregroundMark x1="21154" y1="92308" x2="4487" y2="49359"/>
                          <a14:foregroundMark x1="4487" y1="49359" x2="4487" y2="46154"/>
                          <a14:foregroundMark x1="13462" y1="85256" x2="5128" y2="46154"/>
                          <a14:foregroundMark x1="11538" y1="78205" x2="6410" y2="44231"/>
                          <a14:foregroundMark x1="6410" y1="44231" x2="9615" y2="38462"/>
                          <a14:foregroundMark x1="3205" y1="61538" x2="13462" y2="30128"/>
                          <a14:foregroundMark x1="2564" y1="48718" x2="18590" y2="17949"/>
                          <a14:foregroundMark x1="17308" y1="16667" x2="0" y2="45513"/>
                          <a14:foregroundMark x1="17949" y1="16667" x2="19231" y2="16026"/>
                          <a14:foregroundMark x1="3846" y1="46795" x2="19231" y2="14744"/>
                          <a14:foregroundMark x1="19231" y1="14744" x2="19231" y2="14744"/>
                          <a14:foregroundMark x1="89744" y1="71795" x2="53205" y2="98718"/>
                          <a14:foregroundMark x1="53205" y1="98718" x2="50641" y2="98718"/>
                          <a14:foregroundMark x1="70513" y1="92308" x2="52564" y2="98718"/>
                          <a14:foregroundMark x1="53846" y1="97436" x2="83333" y2="71154"/>
                          <a14:foregroundMark x1="83333" y1="71154" x2="85256" y2="64103"/>
                          <a14:foregroundMark x1="92949" y1="64103" x2="78205" y2="84615"/>
                          <a14:foregroundMark x1="92949" y1="66667" x2="82051" y2="83333"/>
                          <a14:foregroundMark x1="95513" y1="64103" x2="77564" y2="85256"/>
                          <a14:foregroundMark x1="94872" y1="66667" x2="80128" y2="83974"/>
                          <a14:foregroundMark x1="71154" y1="92949" x2="70513" y2="94231"/>
                          <a14:foregroundMark x1="92949" y1="68590" x2="78846" y2="84615"/>
                          <a14:foregroundMark x1="92308" y1="69231" x2="82692" y2="83333"/>
                          <a14:foregroundMark x1="92949" y1="69231" x2="83333" y2="82692"/>
                          <a14:foregroundMark x1="64103" y1="97436" x2="28846" y2="93590"/>
                          <a14:foregroundMark x1="28846" y1="93590" x2="19231" y2="88462"/>
                          <a14:foregroundMark x1="23077" y1="97436" x2="39744" y2="99359"/>
                          <a14:backgroundMark x1="93590" y1="89744" x2="75000" y2="97436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14120" y="5922066"/>
              <a:ext cx="457826" cy="457054"/>
            </a:xfrm>
            <a:prstGeom prst="rect">
              <a:avLst/>
            </a:prstGeom>
          </p:spPr>
        </p:pic>
        <p:pic>
          <p:nvPicPr>
            <p:cNvPr id="22" name="Picture 6" descr="Cours et Meilleur Prix Lingot 1 Kilo d'Argent Achat Vente">
              <a:extLst>
                <a:ext uri="{FF2B5EF4-FFF2-40B4-BE49-F238E27FC236}">
                  <a16:creationId xmlns:a16="http://schemas.microsoft.com/office/drawing/2014/main" id="{8EADC3E8-E0B2-FC85-3096-166A6F06F4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132371" y="5900298"/>
              <a:ext cx="378340" cy="621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5DADD215-0C52-62FE-42B8-876B3800B294}"/>
              </a:ext>
            </a:extLst>
          </p:cNvPr>
          <p:cNvSpPr txBox="1"/>
          <p:nvPr/>
        </p:nvSpPr>
        <p:spPr>
          <a:xfrm>
            <a:off x="6813724" y="6006404"/>
            <a:ext cx="110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en-US" sz="10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fr-FR" sz="1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1200" dirty="0">
                <a:solidFill>
                  <a:schemeClr val="accent1">
                    <a:lumMod val="50000"/>
                  </a:schemeClr>
                </a:solidFill>
              </a:rPr>
              <a:t>aux vols)</a:t>
            </a:r>
            <a:endParaRPr lang="en-US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49E1AF-69F1-3052-AA12-4D05A76D188E}"/>
              </a:ext>
            </a:extLst>
          </p:cNvPr>
          <p:cNvSpPr txBox="1"/>
          <p:nvPr/>
        </p:nvSpPr>
        <p:spPr>
          <a:xfrm>
            <a:off x="2876085" y="6321973"/>
            <a:ext cx="5722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/>
              </a:rPr>
              <a:t>Cash/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/>
              </a:rPr>
              <a:t>espèces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/>
              </a:rPr>
              <a:t> : </a:t>
            </a: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1 à 2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/>
              </a:rPr>
              <a:t>semaines</a:t>
            </a: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/>
              </a:rPr>
              <a:t>réserve</a:t>
            </a: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 mini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4" descr="Euro argent plat glyphe icône image libre de droit par ahasoft © #121126228">
            <a:extLst>
              <a:ext uri="{FF2B5EF4-FFF2-40B4-BE49-F238E27FC236}">
                <a16:creationId xmlns:a16="http://schemas.microsoft.com/office/drawing/2014/main" id="{36246B4B-DF28-EAD2-4F4A-395051A5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5" t="9227" r="-1" b="11060"/>
          <a:stretch/>
        </p:blipFill>
        <p:spPr bwMode="auto">
          <a:xfrm>
            <a:off x="8534562" y="6372139"/>
            <a:ext cx="407209" cy="3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B96AB5E-4D5F-4D5F-6970-3930ACF5C1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92" y="6397440"/>
            <a:ext cx="326698" cy="32479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F4257E2-5F68-20B1-495F-BC69A324786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"/>
          <a:stretch/>
        </p:blipFill>
        <p:spPr>
          <a:xfrm>
            <a:off x="2018093" y="655124"/>
            <a:ext cx="7562028" cy="412824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44B5E51-0FC7-6371-6CCC-293E409D1677}"/>
              </a:ext>
            </a:extLst>
          </p:cNvPr>
          <p:cNvSpPr txBox="1"/>
          <p:nvPr/>
        </p:nvSpPr>
        <p:spPr>
          <a:xfrm rot="16200000">
            <a:off x="475940" y="3411301"/>
            <a:ext cx="2105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solidFill>
                  <a:schemeClr val="bg1"/>
                </a:solidFill>
              </a:rPr>
              <a:t>@SortieDeBanque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9E75AE-9648-EDCB-D9E8-8A6DE28EA3D0}"/>
              </a:ext>
            </a:extLst>
          </p:cNvPr>
          <p:cNvSpPr/>
          <p:nvPr/>
        </p:nvSpPr>
        <p:spPr>
          <a:xfrm>
            <a:off x="7352508" y="1334148"/>
            <a:ext cx="943494" cy="574454"/>
          </a:xfrm>
          <a:prstGeom prst="rect">
            <a:avLst/>
          </a:prstGeom>
          <a:solidFill>
            <a:srgbClr val="FFFFFF">
              <a:alpha val="54902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31902AE-5F2F-8ACF-3EA5-409D27A5F3E3}"/>
              </a:ext>
            </a:extLst>
          </p:cNvPr>
          <p:cNvSpPr txBox="1">
            <a:spLocks/>
          </p:cNvSpPr>
          <p:nvPr/>
        </p:nvSpPr>
        <p:spPr>
          <a:xfrm>
            <a:off x="2120900" y="147220"/>
            <a:ext cx="8161020" cy="457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chemeClr val="bg1"/>
                </a:solidFill>
                <a:latin typeface="+mn-lt"/>
              </a:rPr>
              <a:t>Ils détruisent le cash !</a:t>
            </a:r>
            <a:r>
              <a:rPr lang="fr-FR" sz="3200" b="1" dirty="0">
                <a:solidFill>
                  <a:schemeClr val="bg1"/>
                </a:solidFill>
                <a:latin typeface="Inter"/>
              </a:rPr>
              <a:t>⚠️</a:t>
            </a:r>
            <a:r>
              <a:rPr lang="fr-FR" sz="3600" b="1" dirty="0">
                <a:solidFill>
                  <a:schemeClr val="bg1"/>
                </a:solidFill>
                <a:latin typeface="+mn-lt"/>
              </a:rPr>
              <a:t> effet ciseaux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EE0950-0837-67DB-E38E-CF5DBF3A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4" y="286102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/>
              <a:t>Critères pour choisir la solution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DB405B-D5B4-6D65-5346-98EB9BE0359C}"/>
              </a:ext>
            </a:extLst>
          </p:cNvPr>
          <p:cNvSpPr txBox="1"/>
          <p:nvPr/>
        </p:nvSpPr>
        <p:spPr>
          <a:xfrm>
            <a:off x="804334" y="835377"/>
            <a:ext cx="7428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Système économique de transition anti-CBDC,</a:t>
            </a:r>
            <a:br>
              <a:rPr lang="fr-FR" sz="2800" dirty="0"/>
            </a:br>
            <a:r>
              <a:rPr lang="fr-FR" sz="2800" b="1" u="sng" dirty="0"/>
              <a:t>moyen d'échange</a:t>
            </a:r>
            <a:r>
              <a:rPr lang="fr-FR" sz="2800" b="1" dirty="0"/>
              <a:t> légal</a:t>
            </a:r>
            <a:endParaRPr lang="en-US" sz="28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6E6EBF-E04C-53A7-4FC5-CF8AA6A14A47}"/>
              </a:ext>
            </a:extLst>
          </p:cNvPr>
          <p:cNvSpPr txBox="1"/>
          <p:nvPr/>
        </p:nvSpPr>
        <p:spPr>
          <a:xfrm>
            <a:off x="1111250" y="2183049"/>
            <a:ext cx="99695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fr-FR" sz="2400" dirty="0"/>
              <a:t>Aucune création de monnaie ! L'euro reste la seule monnaie nationale</a:t>
            </a:r>
          </a:p>
          <a:p>
            <a:pPr marL="457200" indent="-457200" algn="ctr">
              <a:buFont typeface="+mj-lt"/>
              <a:buAutoNum type="arabicPeriod"/>
            </a:pPr>
            <a:endParaRPr lang="fr-FR" sz="2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2400" dirty="0"/>
              <a:t>Décentralisé, souverain, incensurable</a:t>
            </a:r>
          </a:p>
          <a:p>
            <a:pPr marL="457200" indent="-457200" algn="ctr">
              <a:buFont typeface="+mj-lt"/>
              <a:buAutoNum type="arabicPeriod"/>
            </a:pPr>
            <a:endParaRPr lang="fr-FR" sz="2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2400" dirty="0"/>
              <a:t>Rapide, simple, collectif</a:t>
            </a:r>
          </a:p>
          <a:p>
            <a:pPr marL="457200" indent="-457200" algn="ctr">
              <a:buFont typeface="+mj-lt"/>
              <a:buAutoNum type="arabicPeriod"/>
            </a:pPr>
            <a:endParaRPr lang="fr-FR" sz="2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2400" dirty="0"/>
              <a:t>Pseudonyme voire anonyme</a:t>
            </a:r>
          </a:p>
          <a:p>
            <a:pPr marL="457200" indent="-457200" algn="ctr">
              <a:buFont typeface="+mj-lt"/>
              <a:buAutoNum type="arabicPeriod"/>
            </a:pPr>
            <a:endParaRPr lang="fr-FR" sz="2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2400" dirty="0"/>
              <a:t>Auditable, et mode </a:t>
            </a:r>
            <a:r>
              <a:rPr lang="fr-FR" sz="2400" b="1" dirty="0"/>
              <a:t>intraçable</a:t>
            </a:r>
            <a:r>
              <a:rPr lang="fr-FR" sz="2400" dirty="0"/>
              <a:t> : par défaut (comme le cash)</a:t>
            </a:r>
          </a:p>
          <a:p>
            <a:pPr marL="457200" indent="-457200" algn="ctr">
              <a:buFont typeface="+mj-lt"/>
              <a:buAutoNum type="arabicPeriod"/>
            </a:pPr>
            <a:endParaRPr lang="fr-FR" sz="2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2400" dirty="0"/>
              <a:t>Fort passage à l'échelle (&gt;10 000 pers./j)</a:t>
            </a:r>
            <a:endParaRPr lang="en-US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4DD90A-33A4-5C2E-5E6C-06AC421E8EC1}"/>
              </a:ext>
            </a:extLst>
          </p:cNvPr>
          <p:cNvSpPr txBox="1"/>
          <p:nvPr/>
        </p:nvSpPr>
        <p:spPr>
          <a:xfrm>
            <a:off x="10918700" y="6326458"/>
            <a:ext cx="905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prstClr val="black"/>
                </a:solidFill>
                <a:latin typeface="Calibri" panose="020F0502020204030204"/>
              </a:rPr>
              <a:t>10/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endParaRPr lang="en-US" sz="2400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5901C9-5EA9-3675-C38F-5A04B15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7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EB7817-E168-4C54-A112-A79DDCDB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31C5B7-3FF3-3D05-AD80-D4FA8AD5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307" y="891540"/>
            <a:ext cx="7195381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400" dirty="0"/>
              <a:t>Solutions, </a:t>
            </a:r>
            <a:r>
              <a:rPr lang="en-US" sz="8400" dirty="0" err="1"/>
              <a:t>dont</a:t>
            </a:r>
            <a:r>
              <a:rPr lang="en-US" sz="8400" dirty="0"/>
              <a:t> 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58AEE7-96E5-490E-93E2-263A0D51B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onero XMR">
            <a:extLst>
              <a:ext uri="{FF2B5EF4-FFF2-40B4-BE49-F238E27FC236}">
                <a16:creationId xmlns:a16="http://schemas.microsoft.com/office/drawing/2014/main" id="{0253A0DD-FB4D-CA69-3161-65641B08A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3606" y="3878923"/>
            <a:ext cx="1675683" cy="1564437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84C27F6-0678-8DF3-2811-6D055CD59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606" y="1153536"/>
            <a:ext cx="1571852" cy="157185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BE8D73E-03C7-5F87-469B-05E0BA6C8F60}"/>
              </a:ext>
            </a:extLst>
          </p:cNvPr>
          <p:cNvSpPr txBox="1"/>
          <p:nvPr/>
        </p:nvSpPr>
        <p:spPr>
          <a:xfrm>
            <a:off x="9522832" y="2794324"/>
            <a:ext cx="53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+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99AC48-FCD7-E676-88A9-37DD6B6F0425}"/>
              </a:ext>
            </a:extLst>
          </p:cNvPr>
          <p:cNvSpPr txBox="1"/>
          <p:nvPr/>
        </p:nvSpPr>
        <p:spPr>
          <a:xfrm>
            <a:off x="8295615" y="557541"/>
            <a:ext cx="287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tx2">
                    <a:lumMod val="50000"/>
                  </a:schemeClr>
                </a:solidFill>
              </a:rPr>
              <a:t>Bitcoin </a:t>
            </a:r>
            <a:r>
              <a:rPr lang="fr-FR" sz="2400" dirty="0">
                <a:solidFill>
                  <a:schemeClr val="tx2">
                    <a:lumMod val="50000"/>
                  </a:schemeClr>
                </a:solidFill>
              </a:rPr>
              <a:t>(BTC)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0FF55-F15F-0435-A48E-8F2A06993574}"/>
              </a:ext>
            </a:extLst>
          </p:cNvPr>
          <p:cNvSpPr txBox="1"/>
          <p:nvPr/>
        </p:nvSpPr>
        <p:spPr>
          <a:xfrm>
            <a:off x="8368604" y="5498328"/>
            <a:ext cx="287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tx2">
                    <a:lumMod val="50000"/>
                  </a:schemeClr>
                </a:solidFill>
              </a:rPr>
              <a:t>Monero </a:t>
            </a:r>
            <a:r>
              <a:rPr lang="fr-FR" sz="2400" dirty="0">
                <a:solidFill>
                  <a:schemeClr val="tx2">
                    <a:lumMod val="50000"/>
                  </a:schemeClr>
                </a:solidFill>
              </a:rPr>
              <a:t>(XMR)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2053422-0A53-2981-6321-6F1DEAD2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691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237364</TotalTime>
  <Words>6864</Words>
  <Application>Microsoft Office PowerPoint</Application>
  <PresentationFormat>Grand écran</PresentationFormat>
  <Paragraphs>1077</Paragraphs>
  <Slides>67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Inter</vt:lpstr>
      <vt:lpstr>Source Sans Pro</vt:lpstr>
      <vt:lpstr>Times New Roman</vt:lpstr>
      <vt:lpstr>Wingdings</vt:lpstr>
      <vt:lpstr>Thème Office</vt:lpstr>
      <vt:lpstr>1_Thème Office</vt:lpstr>
      <vt:lpstr>Pas de conflit d’intérêt -  Collectif citoyen et apartisan Expérimentés, actifs  Donner une direction claire pour une alternative + accompagner Pas là pour de la spéculation, mais pour des outils monétaires  citoyens et résilients</vt:lpstr>
      <vt:lpstr>Présentation PowerPoint</vt:lpstr>
      <vt:lpstr>Faut-il vraiment  faire un dessin ?   Situation économique de la France Oct 2022</vt:lpstr>
      <vt:lpstr>Qu'est ce qu'un CBDC ? ⚠️  ou "Cash+" </vt:lpstr>
      <vt:lpstr>Ils avancent en silence ! dans le monde entier</vt:lpstr>
      <vt:lpstr>Destruction du cash – effet ciseaux ⚠️</vt:lpstr>
      <vt:lpstr>Présentation PowerPoint</vt:lpstr>
      <vt:lpstr>Critères pour choisir la solution</vt:lpstr>
      <vt:lpstr>Solutions, dont :</vt:lpstr>
      <vt:lpstr>Résilience nationale - Sortie de banque</vt:lpstr>
      <vt:lpstr>Mais alors qui gère et « produit » cette monnaie ?   Gestion : nœuds serveurs Monero/Bitcoin – inarrêtable. Un autre avantage de Monero est que n’importe qui peut le miner avec son PC,  (Bitcoin est miné de préférence avec du matériel particulier)</vt:lpstr>
      <vt:lpstr>Présentation PowerPoint</vt:lpstr>
      <vt:lpstr>Changement de structure monétaire</vt:lpstr>
      <vt:lpstr>Chaque citoyen peut participer à ce réseau mondial  Souveraineté monétaire</vt:lpstr>
      <vt:lpstr>Quel modèle économique ? Qui décide ?</vt:lpstr>
      <vt:lpstr>Présentation PowerPoint</vt:lpstr>
      <vt:lpstr>Praticité</vt:lpstr>
      <vt:lpstr>Présentation PowerPoint</vt:lpstr>
      <vt:lpstr>Présentation PowerPoint</vt:lpstr>
      <vt:lpstr>Présentation PowerPoint</vt:lpstr>
      <vt:lpstr>Taux d'échec des transactions LN en population générale  = 3 à 7% (+ QR trop fourni, mal scannable) </vt:lpstr>
      <vt:lpstr>Et peu souverain en population générale...  (WoS..)</vt:lpstr>
      <vt:lpstr>La réalité pratique </vt:lpstr>
      <vt:lpstr>Présentation PowerPoint</vt:lpstr>
      <vt:lpstr>Présentation PowerPoint</vt:lpstr>
      <vt:lpstr>Présentation PowerPoint</vt:lpstr>
      <vt:lpstr>Présentation PowerPoint</vt:lpstr>
      <vt:lpstr>Etat des lieux pratique en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Résoudrait 5 du top 10 des priorités des Français ! </vt:lpstr>
      <vt:lpstr>Présentation PowerPoint</vt:lpstr>
      <vt:lpstr>Présentation PowerPoint</vt:lpstr>
      <vt:lpstr>Présentation PowerPoint</vt:lpstr>
      <vt:lpstr>Ligne de conduite essentielle (1/2) Sortie de Banque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Solution simple – Copies partielles complémentaires :  2 plaques sur les 3 données à un proche/notaire ou cachées suffisent pour retrouver l'ensemble.    Pour Bitcoin (privilégier 24 mots-clés plutôt que 12 mots-clés) –  Monero OK  (25 mots) Ce n'est pas une pratique usuelle, pour des montants raisonnables c'est un compromis entre résilience et simplicité.  Pour des montants importants, utilisez un multisig.  Alternative : site Shamir backup à utiliser hors ligne.</vt:lpstr>
      <vt:lpstr>Solution simple – Copies partielles complémentaires :  2 plaques sur les 3 données à un proche/notaire ou cachées suffisent pour retrouver l'ensemble.    Pour Bitcoin (privilégier 24 mots-clés plutôt que 12 mots-clés) –  Monero OK  (25 mots) Ce n'est pas une pratique usuelle, mais pour des petits montants c'est un compromis entre résilience et simplicité. Pour des montants importants, utilisez un multisig</vt:lpstr>
      <vt:lpstr>Présentation PowerPoint</vt:lpstr>
      <vt:lpstr>Présentation PowerPoint</vt:lpstr>
      <vt:lpstr>Présentation PowerPoint</vt:lpstr>
      <vt:lpstr>Présentation PowerPoint</vt:lpstr>
      <vt:lpstr>Matériel de résilience numérique anti CBDC et Digital ID budget 100 à 350€ - à se partager localement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Cheminement intellectuel sur le moyen d'échange (≠ épargne !)   u fur et à mesure de la compréhension du système financier, de sa corruption, de sa répression et finalement, du CBDC</vt:lpstr>
      <vt:lpstr>Intellectual path  on the medium of exchange (≠ savings!)  As we come to understand the financial system, its corruption, its repression and, finally, the threat of the CBDC</vt:lpstr>
      <vt:lpstr>Présentation PowerPoint</vt:lpstr>
      <vt:lpstr>Présentation PowerPoint</vt:lpstr>
      <vt:lpstr>Stockage de documents et vidéos - incensurable</vt:lpstr>
      <vt:lpstr>Présentation PowerPoint</vt:lpstr>
      <vt:lpstr>Présentation PowerPoint</vt:lpstr>
      <vt:lpstr>Présentation PowerPoint</vt:lpstr>
      <vt:lpstr>Fin de partie 1 / 2   (25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best best</dc:creator>
  <cp:lastModifiedBy>best best</cp:lastModifiedBy>
  <cp:revision>4290</cp:revision>
  <dcterms:created xsi:type="dcterms:W3CDTF">2022-07-16T00:35:44Z</dcterms:created>
  <dcterms:modified xsi:type="dcterms:W3CDTF">2024-06-25T16:52:01Z</dcterms:modified>
</cp:coreProperties>
</file>